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6" r:id="rId2"/>
  </p:sldMasterIdLst>
  <p:notesMasterIdLst>
    <p:notesMasterId r:id="rId5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24" r:id="rId16"/>
    <p:sldId id="323" r:id="rId17"/>
    <p:sldId id="271" r:id="rId18"/>
    <p:sldId id="272" r:id="rId19"/>
    <p:sldId id="273" r:id="rId20"/>
    <p:sldId id="274" r:id="rId21"/>
    <p:sldId id="315" r:id="rId22"/>
    <p:sldId id="276" r:id="rId23"/>
    <p:sldId id="316" r:id="rId24"/>
    <p:sldId id="317" r:id="rId25"/>
    <p:sldId id="279" r:id="rId26"/>
    <p:sldId id="280" r:id="rId27"/>
    <p:sldId id="281" r:id="rId28"/>
    <p:sldId id="295" r:id="rId29"/>
    <p:sldId id="296" r:id="rId30"/>
    <p:sldId id="314" r:id="rId31"/>
    <p:sldId id="318" r:id="rId32"/>
    <p:sldId id="319" r:id="rId33"/>
    <p:sldId id="283" r:id="rId34"/>
    <p:sldId id="308" r:id="rId35"/>
    <p:sldId id="306" r:id="rId36"/>
    <p:sldId id="307" r:id="rId37"/>
    <p:sldId id="320" r:id="rId38"/>
    <p:sldId id="309" r:id="rId39"/>
    <p:sldId id="322" r:id="rId40"/>
    <p:sldId id="286" r:id="rId41"/>
    <p:sldId id="287" r:id="rId42"/>
    <p:sldId id="288" r:id="rId43"/>
    <p:sldId id="289" r:id="rId44"/>
    <p:sldId id="290" r:id="rId45"/>
    <p:sldId id="291" r:id="rId46"/>
    <p:sldId id="321" r:id="rId47"/>
    <p:sldId id="293" r:id="rId48"/>
    <p:sldId id="294" r:id="rId49"/>
    <p:sldId id="325" r:id="rId5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9" roundtripDataSignature="AMtx7mhzZVUnTtlPdZ5uetP8eZoaaFEc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865AD8-1D2A-41F6-80E4-9935069DEDCF}">
  <a:tblStyle styleId="{D0865AD8-1D2A-41F6-80E4-9935069DEDCF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AECE6"/>
          </a:solidFill>
        </a:fill>
      </a:tcStyle>
    </a:wholeTbl>
    <a:band1H>
      <a:tcTxStyle/>
      <a:tcStyle>
        <a:tcBdr/>
        <a:fill>
          <a:solidFill>
            <a:srgbClr val="F5D8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5D8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63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61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6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d&#225;nyi%20Zs&#243;fia\ownCloud\Documents\OFFI_eloadas\Kozonsegszolgalat_levelek_megoszla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chemeClr val="bg2"/>
            </a:solidFill>
          </c:spPr>
          <c:dPt>
            <c:idx val="0"/>
            <c:bubble3D val="0"/>
            <c:spPr>
              <a:solidFill>
                <a:schemeClr val="bg2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C3A-4C42-BE42-054C018B10EF}"/>
              </c:ext>
            </c:extLst>
          </c:dPt>
          <c:dPt>
            <c:idx val="1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C3A-4C42-BE42-054C018B10EF}"/>
              </c:ext>
            </c:extLst>
          </c:dPt>
          <c:dLbls>
            <c:dLbl>
              <c:idx val="0"/>
              <c:layout>
                <c:manualLayout>
                  <c:x val="-6.8022925281649854E-2"/>
                  <c:y val="-0.250596535746379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Orthography
</a:t>
                    </a:r>
                    <a:fld id="{44FCE59B-1B2B-4A39-BDFE-2044F265BB64}" type="PERCENTAG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defRPr>
                      </a:pPr>
                      <a:t>[SZÁZALÉK]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hu-H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C3A-4C42-BE42-054C018B10EF}"/>
                </c:ext>
                <c:ext xmlns:c15="http://schemas.microsoft.com/office/drawing/2012/chart" uri="{CE6537A1-D6FC-4f65-9D91-7224C49458BB}">
                  <c15:layout>
                    <c:manualLayout>
                      <c:w val="0.13726054565761489"/>
                      <c:h val="0.1453057457977690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0922308990420576"/>
                  <c:y val="0.2246754254308526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dirty="0">
                        <a:solidFill>
                          <a:schemeClr val="bg1"/>
                        </a:solidFill>
                      </a:rPr>
                      <a:t>Not orthography</a:t>
                    </a:r>
                    <a:r>
                      <a:rPr lang="en-US" sz="1400" baseline="0" dirty="0">
                        <a:solidFill>
                          <a:schemeClr val="bg1"/>
                        </a:solidFill>
                      </a:rPr>
                      <a:t>
</a:t>
                    </a:r>
                    <a:fld id="{BCA20080-DE42-49EA-8DD8-97D5D4E5B048}" type="PERCENTAGE">
                      <a:rPr lang="en-US" sz="1400" baseline="0">
                        <a:solidFill>
                          <a:schemeClr val="bg1"/>
                        </a:solidFill>
                      </a:rPr>
                      <a:pPr>
                        <a:defRPr sz="1100">
                          <a:solidFill>
                            <a:schemeClr val="bg1"/>
                          </a:solidFill>
                          <a:cs typeface="Times New Roman" panose="02020603050405020304" pitchFamily="18" charset="0"/>
                        </a:defRPr>
                      </a:pPr>
                      <a:t>[SZÁZALÉK]</a:t>
                    </a:fld>
                    <a:endParaRPr lang="en-US" sz="14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Times New Roman" panose="02020603050405020304" pitchFamily="18" charset="0"/>
                    </a:defRPr>
                  </a:pPr>
                  <a:endParaRPr lang="hu-H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C3A-4C42-BE42-054C018B10EF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hu-H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Munka1!$A$5:$B$5</c:f>
              <c:strCache>
                <c:ptCount val="2"/>
                <c:pt idx="0">
                  <c:v>Helyesírás</c:v>
                </c:pt>
                <c:pt idx="1">
                  <c:v>Nem helyesírás</c:v>
                </c:pt>
              </c:strCache>
            </c:strRef>
          </c:cat>
          <c:val>
            <c:numRef>
              <c:f>Munka1!$A$6:$B$6</c:f>
              <c:numCache>
                <c:formatCode>General</c:formatCode>
                <c:ptCount val="2"/>
                <c:pt idx="0">
                  <c:v>6877</c:v>
                </c:pt>
                <c:pt idx="1">
                  <c:v>1545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C3A-4C42-BE42-054C018B10E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EC1BFB-DC2F-410D-9CCA-1B7D18365D5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D3AFC53-A83D-46D7-AE71-6BB676F533CD}">
      <dgm:prSet phldrT="[Szöveg]" custT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hu-HU" sz="2000" b="1" dirty="0" err="1" smtClean="0"/>
            <a:t>Request</a:t>
          </a:r>
          <a:r>
            <a:rPr lang="hu-HU" sz="2000" b="1" dirty="0" smtClean="0"/>
            <a:t> </a:t>
          </a:r>
          <a:r>
            <a:rPr lang="hu-HU" sz="2000" b="1" dirty="0" err="1" smtClean="0"/>
            <a:t>for</a:t>
          </a:r>
          <a:r>
            <a:rPr lang="hu-HU" sz="2000" b="1" dirty="0" smtClean="0"/>
            <a:t> </a:t>
          </a:r>
          <a:r>
            <a:rPr lang="hu-HU" sz="2000" b="1" dirty="0" err="1" smtClean="0"/>
            <a:t>language</a:t>
          </a:r>
          <a:r>
            <a:rPr lang="hu-HU" sz="2000" b="1" dirty="0" smtClean="0"/>
            <a:t> </a:t>
          </a:r>
          <a:r>
            <a:rPr lang="hu-HU" sz="2000" b="1" dirty="0" err="1" smtClean="0"/>
            <a:t>advice</a:t>
          </a:r>
          <a:r>
            <a:rPr lang="hu-HU" sz="2000" b="1" dirty="0" smtClean="0"/>
            <a:t> </a:t>
          </a:r>
          <a:r>
            <a:rPr lang="hu-HU" sz="2000" b="1" dirty="0" err="1" smtClean="0"/>
            <a:t>on</a:t>
          </a:r>
          <a:r>
            <a:rPr lang="hu-HU" sz="2000" b="1" dirty="0" smtClean="0"/>
            <a:t> </a:t>
          </a:r>
          <a:r>
            <a:rPr lang="hu-HU" sz="2000" b="1" dirty="0" err="1" smtClean="0"/>
            <a:t>language</a:t>
          </a:r>
          <a:r>
            <a:rPr lang="hu-HU" sz="2000" b="1" dirty="0" smtClean="0"/>
            <a:t> </a:t>
          </a:r>
          <a:r>
            <a:rPr lang="hu-HU" sz="2000" b="1" dirty="0" err="1" smtClean="0"/>
            <a:t>use</a:t>
          </a:r>
          <a:endParaRPr lang="hu-HU" sz="2000" dirty="0"/>
        </a:p>
      </dgm:t>
    </dgm:pt>
    <dgm:pt modelId="{88CAF353-2AC7-4F1C-97AB-CFFBD130F80A}" type="parTrans" cxnId="{38D7E02D-8322-4472-B8D4-30887A3EC44F}">
      <dgm:prSet/>
      <dgm:spPr/>
      <dgm:t>
        <a:bodyPr/>
        <a:lstStyle/>
        <a:p>
          <a:endParaRPr lang="hu-HU"/>
        </a:p>
      </dgm:t>
    </dgm:pt>
    <dgm:pt modelId="{B80EDB2C-09C4-4384-82D9-4061ADF73BEE}" type="sibTrans" cxnId="{38D7E02D-8322-4472-B8D4-30887A3EC44F}">
      <dgm:prSet/>
      <dgm:spPr/>
      <dgm:t>
        <a:bodyPr/>
        <a:lstStyle/>
        <a:p>
          <a:endParaRPr lang="hu-HU"/>
        </a:p>
      </dgm:t>
    </dgm:pt>
    <dgm:pt modelId="{B5BCF18E-F837-4C01-A82B-722C53A17863}">
      <dgm:prSet phldrT="[Szöveg]" custT="1"/>
      <dgm:spPr>
        <a:solidFill>
          <a:schemeClr val="bg2">
            <a:lumMod val="60000"/>
            <a:lumOff val="40000"/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the naming of new phenomena</a:t>
          </a:r>
          <a:endParaRPr lang="hu-HU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683572E-F47D-48DA-A6DD-B1E5EA43A561}" type="parTrans" cxnId="{63A257AA-A6CB-4F71-99FD-C874DE5490FD}">
      <dgm:prSet/>
      <dgm:spPr/>
      <dgm:t>
        <a:bodyPr/>
        <a:lstStyle/>
        <a:p>
          <a:endParaRPr lang="hu-HU"/>
        </a:p>
      </dgm:t>
    </dgm:pt>
    <dgm:pt modelId="{5C1F8EC8-6BCD-4042-B9AB-C78955AA056E}" type="sibTrans" cxnId="{63A257AA-A6CB-4F71-99FD-C874DE5490FD}">
      <dgm:prSet/>
      <dgm:spPr/>
      <dgm:t>
        <a:bodyPr/>
        <a:lstStyle/>
        <a:p>
          <a:endParaRPr lang="hu-HU"/>
        </a:p>
      </dgm:t>
    </dgm:pt>
    <dgm:pt modelId="{B1935156-F886-4B69-9796-C9ED6637A81C}">
      <dgm:prSet phldrT="[Szöveg]" custT="1"/>
      <dgm:spPr>
        <a:solidFill>
          <a:schemeClr val="bg2"/>
        </a:solidFill>
        <a:ln>
          <a:solidFill>
            <a:schemeClr val="bg2"/>
          </a:solidFill>
        </a:ln>
      </dgm:spPr>
      <dgm:t>
        <a:bodyPr/>
        <a:lstStyle/>
        <a:p>
          <a:r>
            <a:rPr lang="hu-HU" sz="2000" b="1" dirty="0" err="1" smtClean="0"/>
            <a:t>Request</a:t>
          </a:r>
          <a:r>
            <a:rPr lang="hu-HU" sz="2000" b="1" dirty="0" smtClean="0"/>
            <a:t> </a:t>
          </a:r>
          <a:r>
            <a:rPr lang="hu-HU" sz="2000" b="1" dirty="0" err="1" smtClean="0"/>
            <a:t>for</a:t>
          </a:r>
          <a:r>
            <a:rPr lang="hu-HU" sz="2000" b="1" dirty="0" smtClean="0"/>
            <a:t> </a:t>
          </a:r>
          <a:r>
            <a:rPr lang="hu-HU" sz="2000" b="1" dirty="0" err="1" smtClean="0"/>
            <a:t>language</a:t>
          </a:r>
          <a:r>
            <a:rPr lang="hu-HU" sz="2000" b="1" dirty="0" smtClean="0"/>
            <a:t> </a:t>
          </a:r>
          <a:r>
            <a:rPr lang="hu-HU" sz="2000" b="1" dirty="0" err="1" smtClean="0"/>
            <a:t>information</a:t>
          </a:r>
          <a:endParaRPr lang="hu-HU" sz="2000" dirty="0"/>
        </a:p>
      </dgm:t>
    </dgm:pt>
    <dgm:pt modelId="{5F84A483-9C76-4236-8431-E55C4E971656}" type="parTrans" cxnId="{3645D283-77E3-4036-8F14-03C136484F84}">
      <dgm:prSet/>
      <dgm:spPr/>
      <dgm:t>
        <a:bodyPr/>
        <a:lstStyle/>
        <a:p>
          <a:endParaRPr lang="hu-HU"/>
        </a:p>
      </dgm:t>
    </dgm:pt>
    <dgm:pt modelId="{2EB6AA9A-B339-4C75-865B-F4105D0DC5AB}" type="sibTrans" cxnId="{3645D283-77E3-4036-8F14-03C136484F84}">
      <dgm:prSet/>
      <dgm:spPr/>
      <dgm:t>
        <a:bodyPr/>
        <a:lstStyle/>
        <a:p>
          <a:endParaRPr lang="hu-HU"/>
        </a:p>
      </dgm:t>
    </dgm:pt>
    <dgm:pt modelId="{8D62A0D0-406B-4ACB-9ADC-25188226899C}">
      <dgm:prSet phldrT="[Szöveg]" custT="1"/>
      <dgm:spPr>
        <a:solidFill>
          <a:schemeClr val="bg2">
            <a:lumMod val="60000"/>
            <a:lumOff val="40000"/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hu-HU" sz="18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meaning</a:t>
          </a:r>
          <a:r>
            <a:rPr lang="hu-HU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of </a:t>
          </a:r>
          <a:r>
            <a:rPr lang="hu-HU" sz="18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words</a:t>
          </a:r>
          <a:endParaRPr lang="hu-HU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9BAC68C-DA3E-4502-9515-5833EDB06F4B}" type="parTrans" cxnId="{5E90F01C-BE38-4F0E-9B78-CB05CA841F4F}">
      <dgm:prSet/>
      <dgm:spPr/>
      <dgm:t>
        <a:bodyPr/>
        <a:lstStyle/>
        <a:p>
          <a:endParaRPr lang="hu-HU"/>
        </a:p>
      </dgm:t>
    </dgm:pt>
    <dgm:pt modelId="{2B767CA0-ED76-427F-9A47-AF965322F68D}" type="sibTrans" cxnId="{5E90F01C-BE38-4F0E-9B78-CB05CA841F4F}">
      <dgm:prSet/>
      <dgm:spPr/>
      <dgm:t>
        <a:bodyPr/>
        <a:lstStyle/>
        <a:p>
          <a:endParaRPr lang="hu-HU"/>
        </a:p>
      </dgm:t>
    </dgm:pt>
    <dgm:pt modelId="{B31E8606-C14C-4F8F-AF0D-2772CA2B43C3}">
      <dgm:prSet custT="1"/>
      <dgm:spPr>
        <a:solidFill>
          <a:schemeClr val="bg2">
            <a:lumMod val="60000"/>
            <a:lumOff val="40000"/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hu-HU" sz="18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new</a:t>
          </a:r>
          <a:r>
            <a:rPr lang="hu-HU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terms</a:t>
          </a:r>
          <a:endParaRPr lang="hu-HU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2E849BB0-BB20-4A4D-9FD5-D9F191A107F8}" type="parTrans" cxnId="{441169AA-3EDA-4C69-B449-47D0546C0F9C}">
      <dgm:prSet/>
      <dgm:spPr/>
      <dgm:t>
        <a:bodyPr/>
        <a:lstStyle/>
        <a:p>
          <a:endParaRPr lang="hu-HU"/>
        </a:p>
      </dgm:t>
    </dgm:pt>
    <dgm:pt modelId="{EB4B535B-38DE-4AF8-9B9C-797D82772046}" type="sibTrans" cxnId="{441169AA-3EDA-4C69-B449-47D0546C0F9C}">
      <dgm:prSet/>
      <dgm:spPr/>
      <dgm:t>
        <a:bodyPr/>
        <a:lstStyle/>
        <a:p>
          <a:endParaRPr lang="hu-HU"/>
        </a:p>
      </dgm:t>
    </dgm:pt>
    <dgm:pt modelId="{EF15EB93-B088-4826-9E71-AF2151394872}">
      <dgm:prSet custT="1"/>
      <dgm:spPr>
        <a:solidFill>
          <a:schemeClr val="bg2">
            <a:lumMod val="60000"/>
            <a:lumOff val="40000"/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finding the Hungarian equivalent of foreign words, loanwords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6119D8F4-7E22-4DD5-8869-9E9DAFAAE612}" type="parTrans" cxnId="{4B02912F-0FCF-4038-AE38-DF62589F7A33}">
      <dgm:prSet/>
      <dgm:spPr/>
      <dgm:t>
        <a:bodyPr/>
        <a:lstStyle/>
        <a:p>
          <a:endParaRPr lang="hu-HU"/>
        </a:p>
      </dgm:t>
    </dgm:pt>
    <dgm:pt modelId="{862F4B30-7986-4577-932C-B41681480FEA}" type="sibTrans" cxnId="{4B02912F-0FCF-4038-AE38-DF62589F7A33}">
      <dgm:prSet/>
      <dgm:spPr/>
      <dgm:t>
        <a:bodyPr/>
        <a:lstStyle/>
        <a:p>
          <a:endParaRPr lang="hu-HU"/>
        </a:p>
      </dgm:t>
    </dgm:pt>
    <dgm:pt modelId="{476E2E2C-956E-47E6-A702-703140E4F255}">
      <dgm:prSet custT="1"/>
      <dgm:spPr>
        <a:solidFill>
          <a:schemeClr val="bg2">
            <a:lumMod val="60000"/>
            <a:lumOff val="40000"/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hu-HU" sz="18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linguistic</a:t>
          </a:r>
          <a:r>
            <a:rPr lang="hu-HU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variants</a:t>
          </a:r>
          <a:endParaRPr lang="hu-HU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C3501E8-45A1-40D1-8EBF-263BA7A8A343}" type="parTrans" cxnId="{EC6DAD96-402F-4488-A84F-5BF87A0387E7}">
      <dgm:prSet/>
      <dgm:spPr/>
      <dgm:t>
        <a:bodyPr/>
        <a:lstStyle/>
        <a:p>
          <a:endParaRPr lang="hu-HU"/>
        </a:p>
      </dgm:t>
    </dgm:pt>
    <dgm:pt modelId="{9617B336-25AC-433D-AC3C-7CC30D262BC5}" type="sibTrans" cxnId="{EC6DAD96-402F-4488-A84F-5BF87A0387E7}">
      <dgm:prSet/>
      <dgm:spPr/>
      <dgm:t>
        <a:bodyPr/>
        <a:lstStyle/>
        <a:p>
          <a:endParaRPr lang="hu-HU"/>
        </a:p>
      </dgm:t>
    </dgm:pt>
    <dgm:pt modelId="{9ECB422A-E3B5-409E-AA27-D186F86E2C9D}">
      <dgm:prSet custT="1"/>
      <dgm:spPr>
        <a:solidFill>
          <a:schemeClr val="bg2">
            <a:lumMod val="60000"/>
            <a:lumOff val="40000"/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hu-HU" sz="18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questions</a:t>
          </a:r>
          <a:r>
            <a:rPr lang="hu-HU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on</a:t>
          </a:r>
          <a:r>
            <a:rPr lang="hu-HU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pronunciation</a:t>
          </a:r>
          <a:endParaRPr lang="hu-HU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7FB9565-9C16-4BDE-ADDF-1266D207E833}" type="parTrans" cxnId="{7984CFD6-3D21-4394-AB75-DF18F6C8A5FD}">
      <dgm:prSet/>
      <dgm:spPr/>
      <dgm:t>
        <a:bodyPr/>
        <a:lstStyle/>
        <a:p>
          <a:endParaRPr lang="hu-HU"/>
        </a:p>
      </dgm:t>
    </dgm:pt>
    <dgm:pt modelId="{15541E8B-09E2-4696-9570-35EE7548C674}" type="sibTrans" cxnId="{7984CFD6-3D21-4394-AB75-DF18F6C8A5FD}">
      <dgm:prSet/>
      <dgm:spPr/>
      <dgm:t>
        <a:bodyPr/>
        <a:lstStyle/>
        <a:p>
          <a:endParaRPr lang="hu-HU"/>
        </a:p>
      </dgm:t>
    </dgm:pt>
    <dgm:pt modelId="{919F5F85-7D77-464E-829C-D50C6AF8A120}">
      <dgm:prSet custT="1"/>
      <dgm:spPr>
        <a:solidFill>
          <a:schemeClr val="bg2">
            <a:lumMod val="60000"/>
            <a:lumOff val="40000"/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en-US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questions related to linguistic politeness</a:t>
          </a:r>
          <a:endParaRPr lang="en-US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051B47D7-985B-4DDF-A659-D3E8B4C16FC3}" type="parTrans" cxnId="{249EE05C-EA81-484A-A4C4-4E1BC35C8E5D}">
      <dgm:prSet/>
      <dgm:spPr/>
      <dgm:t>
        <a:bodyPr/>
        <a:lstStyle/>
        <a:p>
          <a:endParaRPr lang="hu-HU"/>
        </a:p>
      </dgm:t>
    </dgm:pt>
    <dgm:pt modelId="{6DB2CCB5-3002-4E3A-9B1A-05D7BA7945A6}" type="sibTrans" cxnId="{249EE05C-EA81-484A-A4C4-4E1BC35C8E5D}">
      <dgm:prSet/>
      <dgm:spPr/>
      <dgm:t>
        <a:bodyPr/>
        <a:lstStyle/>
        <a:p>
          <a:endParaRPr lang="hu-HU"/>
        </a:p>
      </dgm:t>
    </dgm:pt>
    <dgm:pt modelId="{72A20F3F-54C8-43C8-8BC9-C12CC7DC550D}">
      <dgm:prSet custT="1"/>
      <dgm:spPr>
        <a:solidFill>
          <a:schemeClr val="bg2">
            <a:lumMod val="60000"/>
            <a:lumOff val="40000"/>
            <a:alpha val="90000"/>
          </a:schemeClr>
        </a:solidFill>
        <a:ln>
          <a:solidFill>
            <a:schemeClr val="bg2">
              <a:alpha val="90000"/>
            </a:schemeClr>
          </a:solidFill>
        </a:ln>
      </dgm:spPr>
      <dgm:t>
        <a:bodyPr/>
        <a:lstStyle/>
        <a:p>
          <a:r>
            <a:rPr lang="hu-HU" sz="18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etymological</a:t>
          </a:r>
          <a:r>
            <a:rPr lang="hu-HU" sz="1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u-HU" sz="1800" dirty="0" err="1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issues</a:t>
          </a:r>
          <a:endParaRPr lang="hu-HU" sz="1800" dirty="0"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EA9ACC25-D093-48B9-B034-D1205EFAD81C}" type="parTrans" cxnId="{C6FBA2AE-9D71-4E7D-A848-2F77F76B0EC6}">
      <dgm:prSet/>
      <dgm:spPr/>
      <dgm:t>
        <a:bodyPr/>
        <a:lstStyle/>
        <a:p>
          <a:endParaRPr lang="hu-HU"/>
        </a:p>
      </dgm:t>
    </dgm:pt>
    <dgm:pt modelId="{58078F64-C4B3-4804-98C1-55E73349CBC2}" type="sibTrans" cxnId="{C6FBA2AE-9D71-4E7D-A848-2F77F76B0EC6}">
      <dgm:prSet/>
      <dgm:spPr/>
      <dgm:t>
        <a:bodyPr/>
        <a:lstStyle/>
        <a:p>
          <a:endParaRPr lang="hu-HU"/>
        </a:p>
      </dgm:t>
    </dgm:pt>
    <dgm:pt modelId="{11C7CCF2-5158-4600-A78C-6BD02868DDB4}" type="pres">
      <dgm:prSet presAssocID="{E2EC1BFB-DC2F-410D-9CCA-1B7D18365D5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C5966B31-6B54-4448-A90C-271065F8F07F}" type="pres">
      <dgm:prSet presAssocID="{4D3AFC53-A83D-46D7-AE71-6BB676F533CD}" presName="composite" presStyleCnt="0"/>
      <dgm:spPr/>
    </dgm:pt>
    <dgm:pt modelId="{B1872524-50D0-4D35-80F2-2F653A354E45}" type="pres">
      <dgm:prSet presAssocID="{4D3AFC53-A83D-46D7-AE71-6BB676F533CD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9320305-B74A-4BF8-B886-C12B9EB6FA4B}" type="pres">
      <dgm:prSet presAssocID="{4D3AFC53-A83D-46D7-AE71-6BB676F533CD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B309906-EFE6-4BFE-88D7-B79F531AF74D}" type="pres">
      <dgm:prSet presAssocID="{B80EDB2C-09C4-4384-82D9-4061ADF73BEE}" presName="space" presStyleCnt="0"/>
      <dgm:spPr/>
    </dgm:pt>
    <dgm:pt modelId="{61D0517F-FF8F-4026-8D05-1689AE571AED}" type="pres">
      <dgm:prSet presAssocID="{B1935156-F886-4B69-9796-C9ED6637A81C}" presName="composite" presStyleCnt="0"/>
      <dgm:spPr/>
    </dgm:pt>
    <dgm:pt modelId="{50E46D5C-51C3-4DF0-93C0-2852F50B8956}" type="pres">
      <dgm:prSet presAssocID="{B1935156-F886-4B69-9796-C9ED6637A81C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042869D-0A7F-4220-9500-D5A19E3D477C}" type="pres">
      <dgm:prSet presAssocID="{B1935156-F886-4B69-9796-C9ED6637A81C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41169AA-3EDA-4C69-B449-47D0546C0F9C}" srcId="{4D3AFC53-A83D-46D7-AE71-6BB676F533CD}" destId="{B31E8606-C14C-4F8F-AF0D-2772CA2B43C3}" srcOrd="1" destOrd="0" parTransId="{2E849BB0-BB20-4A4D-9FD5-D9F191A107F8}" sibTransId="{EB4B535B-38DE-4AF8-9B9C-797D82772046}"/>
    <dgm:cxn modelId="{C6FBA2AE-9D71-4E7D-A848-2F77F76B0EC6}" srcId="{B1935156-F886-4B69-9796-C9ED6637A81C}" destId="{72A20F3F-54C8-43C8-8BC9-C12CC7DC550D}" srcOrd="1" destOrd="0" parTransId="{EA9ACC25-D093-48B9-B034-D1205EFAD81C}" sibTransId="{58078F64-C4B3-4804-98C1-55E73349CBC2}"/>
    <dgm:cxn modelId="{7984CFD6-3D21-4394-AB75-DF18F6C8A5FD}" srcId="{4D3AFC53-A83D-46D7-AE71-6BB676F533CD}" destId="{9ECB422A-E3B5-409E-AA27-D186F86E2C9D}" srcOrd="4" destOrd="0" parTransId="{97FB9565-9C16-4BDE-ADDF-1266D207E833}" sibTransId="{15541E8B-09E2-4696-9570-35EE7548C674}"/>
    <dgm:cxn modelId="{38D7E02D-8322-4472-B8D4-30887A3EC44F}" srcId="{E2EC1BFB-DC2F-410D-9CCA-1B7D18365D54}" destId="{4D3AFC53-A83D-46D7-AE71-6BB676F533CD}" srcOrd="0" destOrd="0" parTransId="{88CAF353-2AC7-4F1C-97AB-CFFBD130F80A}" sibTransId="{B80EDB2C-09C4-4384-82D9-4061ADF73BEE}"/>
    <dgm:cxn modelId="{8BE88014-199B-4124-BB23-68771EFA4E60}" type="presOf" srcId="{EF15EB93-B088-4826-9E71-AF2151394872}" destId="{59320305-B74A-4BF8-B886-C12B9EB6FA4B}" srcOrd="0" destOrd="2" presId="urn:microsoft.com/office/officeart/2005/8/layout/hList1"/>
    <dgm:cxn modelId="{7DD199B9-EE5C-471F-9620-A2DB091C1F7B}" type="presOf" srcId="{8D62A0D0-406B-4ACB-9ADC-25188226899C}" destId="{6042869D-0A7F-4220-9500-D5A19E3D477C}" srcOrd="0" destOrd="0" presId="urn:microsoft.com/office/officeart/2005/8/layout/hList1"/>
    <dgm:cxn modelId="{5E90F01C-BE38-4F0E-9B78-CB05CA841F4F}" srcId="{B1935156-F886-4B69-9796-C9ED6637A81C}" destId="{8D62A0D0-406B-4ACB-9ADC-25188226899C}" srcOrd="0" destOrd="0" parTransId="{E9BAC68C-DA3E-4502-9515-5833EDB06F4B}" sibTransId="{2B767CA0-ED76-427F-9A47-AF965322F68D}"/>
    <dgm:cxn modelId="{ADCE59EF-C611-47B9-9055-2A202524542C}" type="presOf" srcId="{72A20F3F-54C8-43C8-8BC9-C12CC7DC550D}" destId="{6042869D-0A7F-4220-9500-D5A19E3D477C}" srcOrd="0" destOrd="1" presId="urn:microsoft.com/office/officeart/2005/8/layout/hList1"/>
    <dgm:cxn modelId="{E9A9C5B4-3522-415A-8D9E-5E4B7C80765D}" type="presOf" srcId="{476E2E2C-956E-47E6-A702-703140E4F255}" destId="{59320305-B74A-4BF8-B886-C12B9EB6FA4B}" srcOrd="0" destOrd="3" presId="urn:microsoft.com/office/officeart/2005/8/layout/hList1"/>
    <dgm:cxn modelId="{266DAC65-6B62-420B-9BAE-EA124B01F33F}" type="presOf" srcId="{B5BCF18E-F837-4C01-A82B-722C53A17863}" destId="{59320305-B74A-4BF8-B886-C12B9EB6FA4B}" srcOrd="0" destOrd="0" presId="urn:microsoft.com/office/officeart/2005/8/layout/hList1"/>
    <dgm:cxn modelId="{F2756B1B-DC1E-4603-84B8-D2E97F817862}" type="presOf" srcId="{B1935156-F886-4B69-9796-C9ED6637A81C}" destId="{50E46D5C-51C3-4DF0-93C0-2852F50B8956}" srcOrd="0" destOrd="0" presId="urn:microsoft.com/office/officeart/2005/8/layout/hList1"/>
    <dgm:cxn modelId="{63A257AA-A6CB-4F71-99FD-C874DE5490FD}" srcId="{4D3AFC53-A83D-46D7-AE71-6BB676F533CD}" destId="{B5BCF18E-F837-4C01-A82B-722C53A17863}" srcOrd="0" destOrd="0" parTransId="{2683572E-F47D-48DA-A6DD-B1E5EA43A561}" sibTransId="{5C1F8EC8-6BCD-4042-B9AB-C78955AA056E}"/>
    <dgm:cxn modelId="{4B02912F-0FCF-4038-AE38-DF62589F7A33}" srcId="{4D3AFC53-A83D-46D7-AE71-6BB676F533CD}" destId="{EF15EB93-B088-4826-9E71-AF2151394872}" srcOrd="2" destOrd="0" parTransId="{6119D8F4-7E22-4DD5-8869-9E9DAFAAE612}" sibTransId="{862F4B30-7986-4577-932C-B41681480FEA}"/>
    <dgm:cxn modelId="{4A4B6961-356A-4A6F-82F3-67F5CEED8FAC}" type="presOf" srcId="{E2EC1BFB-DC2F-410D-9CCA-1B7D18365D54}" destId="{11C7CCF2-5158-4600-A78C-6BD02868DDB4}" srcOrd="0" destOrd="0" presId="urn:microsoft.com/office/officeart/2005/8/layout/hList1"/>
    <dgm:cxn modelId="{3645D283-77E3-4036-8F14-03C136484F84}" srcId="{E2EC1BFB-DC2F-410D-9CCA-1B7D18365D54}" destId="{B1935156-F886-4B69-9796-C9ED6637A81C}" srcOrd="1" destOrd="0" parTransId="{5F84A483-9C76-4236-8431-E55C4E971656}" sibTransId="{2EB6AA9A-B339-4C75-865B-F4105D0DC5AB}"/>
    <dgm:cxn modelId="{EC6DAD96-402F-4488-A84F-5BF87A0387E7}" srcId="{4D3AFC53-A83D-46D7-AE71-6BB676F533CD}" destId="{476E2E2C-956E-47E6-A702-703140E4F255}" srcOrd="3" destOrd="0" parTransId="{9C3501E8-45A1-40D1-8EBF-263BA7A8A343}" sibTransId="{9617B336-25AC-433D-AC3C-7CC30D262BC5}"/>
    <dgm:cxn modelId="{92089B0E-436A-4171-99D4-1FF7051D893F}" type="presOf" srcId="{919F5F85-7D77-464E-829C-D50C6AF8A120}" destId="{59320305-B74A-4BF8-B886-C12B9EB6FA4B}" srcOrd="0" destOrd="5" presId="urn:microsoft.com/office/officeart/2005/8/layout/hList1"/>
    <dgm:cxn modelId="{DAB46891-36D8-4D76-A6C4-EAC589B65186}" type="presOf" srcId="{4D3AFC53-A83D-46D7-AE71-6BB676F533CD}" destId="{B1872524-50D0-4D35-80F2-2F653A354E45}" srcOrd="0" destOrd="0" presId="urn:microsoft.com/office/officeart/2005/8/layout/hList1"/>
    <dgm:cxn modelId="{249EE05C-EA81-484A-A4C4-4E1BC35C8E5D}" srcId="{4D3AFC53-A83D-46D7-AE71-6BB676F533CD}" destId="{919F5F85-7D77-464E-829C-D50C6AF8A120}" srcOrd="5" destOrd="0" parTransId="{051B47D7-985B-4DDF-A659-D3E8B4C16FC3}" sibTransId="{6DB2CCB5-3002-4E3A-9B1A-05D7BA7945A6}"/>
    <dgm:cxn modelId="{39AD4771-12B9-4530-9523-DDB7ADC5D751}" type="presOf" srcId="{B31E8606-C14C-4F8F-AF0D-2772CA2B43C3}" destId="{59320305-B74A-4BF8-B886-C12B9EB6FA4B}" srcOrd="0" destOrd="1" presId="urn:microsoft.com/office/officeart/2005/8/layout/hList1"/>
    <dgm:cxn modelId="{0163CA0C-43CD-4239-934A-5A4CBD15C431}" type="presOf" srcId="{9ECB422A-E3B5-409E-AA27-D186F86E2C9D}" destId="{59320305-B74A-4BF8-B886-C12B9EB6FA4B}" srcOrd="0" destOrd="4" presId="urn:microsoft.com/office/officeart/2005/8/layout/hList1"/>
    <dgm:cxn modelId="{EBFAD7C7-C443-46E0-8EF2-E4BA5CDCF8AB}" type="presParOf" srcId="{11C7CCF2-5158-4600-A78C-6BD02868DDB4}" destId="{C5966B31-6B54-4448-A90C-271065F8F07F}" srcOrd="0" destOrd="0" presId="urn:microsoft.com/office/officeart/2005/8/layout/hList1"/>
    <dgm:cxn modelId="{FFA5DF96-159D-406F-BC75-485DEBAD3C78}" type="presParOf" srcId="{C5966B31-6B54-4448-A90C-271065F8F07F}" destId="{B1872524-50D0-4D35-80F2-2F653A354E45}" srcOrd="0" destOrd="0" presId="urn:microsoft.com/office/officeart/2005/8/layout/hList1"/>
    <dgm:cxn modelId="{5358C906-859F-484A-8BDF-D06087874110}" type="presParOf" srcId="{C5966B31-6B54-4448-A90C-271065F8F07F}" destId="{59320305-B74A-4BF8-B886-C12B9EB6FA4B}" srcOrd="1" destOrd="0" presId="urn:microsoft.com/office/officeart/2005/8/layout/hList1"/>
    <dgm:cxn modelId="{CB39FB85-E43A-4E78-8546-A1E6C201162E}" type="presParOf" srcId="{11C7CCF2-5158-4600-A78C-6BD02868DDB4}" destId="{DB309906-EFE6-4BFE-88D7-B79F531AF74D}" srcOrd="1" destOrd="0" presId="urn:microsoft.com/office/officeart/2005/8/layout/hList1"/>
    <dgm:cxn modelId="{21DE8352-F6AB-4BEE-96C1-DCDFBA587437}" type="presParOf" srcId="{11C7CCF2-5158-4600-A78C-6BD02868DDB4}" destId="{61D0517F-FF8F-4026-8D05-1689AE571AED}" srcOrd="2" destOrd="0" presId="urn:microsoft.com/office/officeart/2005/8/layout/hList1"/>
    <dgm:cxn modelId="{EF7D06A9-DCD3-414F-A50A-6C83502EDB50}" type="presParOf" srcId="{61D0517F-FF8F-4026-8D05-1689AE571AED}" destId="{50E46D5C-51C3-4DF0-93C0-2852F50B8956}" srcOrd="0" destOrd="0" presId="urn:microsoft.com/office/officeart/2005/8/layout/hList1"/>
    <dgm:cxn modelId="{43D6D576-D2D8-4F6D-A4BC-891318321990}" type="presParOf" srcId="{61D0517F-FF8F-4026-8D05-1689AE571AED}" destId="{6042869D-0A7F-4220-9500-D5A19E3D477C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B67580-B770-4F30-AF97-57740174F6C8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5EB93F0D-AF62-45E7-B747-5F247298B6FF}">
      <dgm:prSet phldrT="[Szöveg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en-US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Historical changes in attitudes to language have created different social systems of language management</a:t>
          </a:r>
          <a:endParaRPr lang="hu-HU" sz="18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79EF55BD-92E0-4FEF-BFFE-0639B9A6E0A1}" type="parTrans" cxnId="{A7C88A3F-1A7E-45A7-815A-86DAB8AEDA8A}">
      <dgm:prSet/>
      <dgm:spPr/>
      <dgm:t>
        <a:bodyPr/>
        <a:lstStyle/>
        <a:p>
          <a:pPr algn="ctr"/>
          <a:endParaRPr lang="hu-HU"/>
        </a:p>
      </dgm:t>
    </dgm:pt>
    <dgm:pt modelId="{FF7D5F49-CE13-49AD-AF21-7F7EE4BBF98B}" type="sibTrans" cxnId="{A7C88A3F-1A7E-45A7-815A-86DAB8AEDA8A}">
      <dgm:prSet/>
      <dgm:spPr/>
      <dgm:t>
        <a:bodyPr/>
        <a:lstStyle/>
        <a:p>
          <a:pPr algn="ctr"/>
          <a:endParaRPr lang="hu-HU"/>
        </a:p>
      </dgm:t>
    </dgm:pt>
    <dgm:pt modelId="{2C037DAB-51C5-436F-BB3D-B8DA90521212}">
      <dgm:prSet phldrT="[Szöveg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hu-HU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A</a:t>
          </a:r>
          <a:r>
            <a:rPr lang="en-US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demand for </a:t>
          </a:r>
          <a:r>
            <a:rPr lang="en-US" sz="18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organised</a:t>
          </a:r>
          <a:r>
            <a:rPr lang="en-US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language management, including scientifically based language consulting</a:t>
          </a:r>
          <a:endParaRPr lang="hu-HU" sz="18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4B60853D-8844-4D43-B08A-11878C403A52}" type="parTrans" cxnId="{DAB82715-6C35-4751-92B9-E91A815B34FA}">
      <dgm:prSet/>
      <dgm:spPr/>
      <dgm:t>
        <a:bodyPr/>
        <a:lstStyle/>
        <a:p>
          <a:pPr algn="ctr"/>
          <a:endParaRPr lang="hu-HU"/>
        </a:p>
      </dgm:t>
    </dgm:pt>
    <dgm:pt modelId="{5DD75F30-0A34-4720-A607-79DC06743131}" type="sibTrans" cxnId="{DAB82715-6C35-4751-92B9-E91A815B34FA}">
      <dgm:prSet/>
      <dgm:spPr/>
      <dgm:t>
        <a:bodyPr/>
        <a:lstStyle/>
        <a:p>
          <a:pPr algn="ctr"/>
          <a:endParaRPr lang="hu-HU"/>
        </a:p>
      </dgm:t>
    </dgm:pt>
    <dgm:pt modelId="{0F44F231-9A04-4013-910C-0E413C121025}">
      <dgm:prSet phldrT="[Szöveg]" custT="1"/>
      <dgm:spPr>
        <a:solidFill>
          <a:schemeClr val="bg2">
            <a:lumMod val="60000"/>
            <a:lumOff val="40000"/>
          </a:schemeClr>
        </a:solidFill>
      </dgm:spPr>
      <dgm:t>
        <a:bodyPr/>
        <a:lstStyle/>
        <a:p>
          <a:pPr algn="ctr"/>
          <a:r>
            <a:rPr lang="hu-HU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B</a:t>
          </a:r>
          <a:r>
            <a:rPr lang="en-US" sz="1800" b="1" dirty="0" err="1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ottom</a:t>
          </a:r>
          <a:r>
            <a:rPr lang="en-US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-up approach based on the needs of language users, draw</a:t>
          </a:r>
          <a:r>
            <a:rPr lang="hu-HU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ing</a:t>
          </a:r>
          <a:r>
            <a:rPr lang="en-US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 on research and language data</a:t>
          </a:r>
          <a:endParaRPr lang="hu" sz="18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5E41700A-6774-480F-818F-AC87FBD60548}" type="parTrans" cxnId="{00550A32-6C60-4DA4-8B3F-A7376E7FBD21}">
      <dgm:prSet/>
      <dgm:spPr/>
      <dgm:t>
        <a:bodyPr/>
        <a:lstStyle/>
        <a:p>
          <a:pPr algn="ctr"/>
          <a:endParaRPr lang="hu-HU"/>
        </a:p>
      </dgm:t>
    </dgm:pt>
    <dgm:pt modelId="{886B434F-E945-4542-B81B-DE0ADD1F89CD}" type="sibTrans" cxnId="{00550A32-6C60-4DA4-8B3F-A7376E7FBD21}">
      <dgm:prSet/>
      <dgm:spPr/>
      <dgm:t>
        <a:bodyPr/>
        <a:lstStyle/>
        <a:p>
          <a:pPr algn="ctr"/>
          <a:endParaRPr lang="hu-HU"/>
        </a:p>
      </dgm:t>
    </dgm:pt>
    <dgm:pt modelId="{CF2C7291-3C23-4A6E-9AD9-2A3E0E647B32}">
      <dgm:prSet phldrT="[Szöveg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en-US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LCS inquiries: typical language problems encountered when producing written, more public, professional or official texts – the highest acceptance of normativity in these registers</a:t>
          </a:r>
          <a:endParaRPr lang="hu-HU" sz="18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8A160D16-626B-4DAC-9ABE-8D622A366ED9}" type="parTrans" cxnId="{86DEE1B3-2125-4510-B267-7A01190BB3C2}">
      <dgm:prSet/>
      <dgm:spPr/>
      <dgm:t>
        <a:bodyPr/>
        <a:lstStyle/>
        <a:p>
          <a:pPr algn="ctr"/>
          <a:endParaRPr lang="hu-HU"/>
        </a:p>
      </dgm:t>
    </dgm:pt>
    <dgm:pt modelId="{3E4E7248-B92F-4BEF-BDE5-62D58803139A}" type="sibTrans" cxnId="{86DEE1B3-2125-4510-B267-7A01190BB3C2}">
      <dgm:prSet/>
      <dgm:spPr/>
      <dgm:t>
        <a:bodyPr/>
        <a:lstStyle/>
        <a:p>
          <a:pPr algn="ctr"/>
          <a:endParaRPr lang="hu-HU"/>
        </a:p>
      </dgm:t>
    </dgm:pt>
    <dgm:pt modelId="{74B24A67-0018-4603-9A60-8879D4C8713A}">
      <dgm:prSet phldrT="[Szöveg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 algn="ctr" rtl="0"/>
          <a:r>
            <a:rPr lang="en-US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rPr>
            <a:t>LCS practice: relying on linguistic data, research findings, corpora, language technology tools, to help develop adjustment designs</a:t>
          </a:r>
          <a:endParaRPr lang="hu-HU" sz="1800" b="1" dirty="0">
            <a:solidFill>
              <a:schemeClr val="bg1"/>
            </a:solidFill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</a:endParaRPr>
        </a:p>
      </dgm:t>
    </dgm:pt>
    <dgm:pt modelId="{97B49495-7DBE-4EE4-A824-02FC706385E9}" type="parTrans" cxnId="{4BDA6E6C-04FA-4D3D-BDDF-230B92336BEA}">
      <dgm:prSet/>
      <dgm:spPr/>
      <dgm:t>
        <a:bodyPr/>
        <a:lstStyle/>
        <a:p>
          <a:pPr algn="ctr"/>
          <a:endParaRPr lang="hu-HU"/>
        </a:p>
      </dgm:t>
    </dgm:pt>
    <dgm:pt modelId="{47BE7CE8-7755-4321-9B54-01468A84E797}" type="sibTrans" cxnId="{4BDA6E6C-04FA-4D3D-BDDF-230B92336BEA}">
      <dgm:prSet/>
      <dgm:spPr/>
      <dgm:t>
        <a:bodyPr/>
        <a:lstStyle/>
        <a:p>
          <a:pPr algn="ctr"/>
          <a:endParaRPr lang="hu-HU"/>
        </a:p>
      </dgm:t>
    </dgm:pt>
    <dgm:pt modelId="{C911DB55-E35E-4D9F-A2B1-A50D9A4F2A7B}" type="pres">
      <dgm:prSet presAssocID="{50B67580-B770-4F30-AF97-57740174F6C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4A2E88C1-3DDD-4349-9229-9C9777E9AA59}" type="pres">
      <dgm:prSet presAssocID="{5EB93F0D-AF62-45E7-B747-5F247298B6F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AA2BDE5-A603-480F-B0CC-E8B0C2A578F7}" type="pres">
      <dgm:prSet presAssocID="{FF7D5F49-CE13-49AD-AF21-7F7EE4BBF98B}" presName="sibTrans" presStyleCnt="0"/>
      <dgm:spPr/>
    </dgm:pt>
    <dgm:pt modelId="{F7108FD7-3794-4848-B75E-FB8EA723C6AF}" type="pres">
      <dgm:prSet presAssocID="{2C037DAB-51C5-436F-BB3D-B8DA9052121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6E10CD-54FF-425F-A876-A52A3EB71973}" type="pres">
      <dgm:prSet presAssocID="{5DD75F30-0A34-4720-A607-79DC06743131}" presName="sibTrans" presStyleCnt="0"/>
      <dgm:spPr/>
    </dgm:pt>
    <dgm:pt modelId="{4C53D186-A6C1-4D4F-9E1D-07782C3E54E8}" type="pres">
      <dgm:prSet presAssocID="{0F44F231-9A04-4013-910C-0E413C121025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4447763-7C15-47EA-AAB3-305C9BD391A5}" type="pres">
      <dgm:prSet presAssocID="{886B434F-E945-4542-B81B-DE0ADD1F89CD}" presName="sibTrans" presStyleCnt="0"/>
      <dgm:spPr/>
    </dgm:pt>
    <dgm:pt modelId="{A0A6D145-DD31-4EB1-A95B-8CA9C549B854}" type="pres">
      <dgm:prSet presAssocID="{CF2C7291-3C23-4A6E-9AD9-2A3E0E647B3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88199B8-5B5D-409B-97EF-2C1FA18D6B62}" type="pres">
      <dgm:prSet presAssocID="{3E4E7248-B92F-4BEF-BDE5-62D58803139A}" presName="sibTrans" presStyleCnt="0"/>
      <dgm:spPr/>
    </dgm:pt>
    <dgm:pt modelId="{5845AD18-3F86-447E-8A65-3E7BA3EBD7D9}" type="pres">
      <dgm:prSet presAssocID="{74B24A67-0018-4603-9A60-8879D4C8713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5E7FED2-CC8C-43C6-96DC-578919128BDA}" type="presOf" srcId="{50B67580-B770-4F30-AF97-57740174F6C8}" destId="{C911DB55-E35E-4D9F-A2B1-A50D9A4F2A7B}" srcOrd="0" destOrd="0" presId="urn:microsoft.com/office/officeart/2005/8/layout/default"/>
    <dgm:cxn modelId="{86DEE1B3-2125-4510-B267-7A01190BB3C2}" srcId="{50B67580-B770-4F30-AF97-57740174F6C8}" destId="{CF2C7291-3C23-4A6E-9AD9-2A3E0E647B32}" srcOrd="3" destOrd="0" parTransId="{8A160D16-626B-4DAC-9ABE-8D622A366ED9}" sibTransId="{3E4E7248-B92F-4BEF-BDE5-62D58803139A}"/>
    <dgm:cxn modelId="{00550A32-6C60-4DA4-8B3F-A7376E7FBD21}" srcId="{50B67580-B770-4F30-AF97-57740174F6C8}" destId="{0F44F231-9A04-4013-910C-0E413C121025}" srcOrd="2" destOrd="0" parTransId="{5E41700A-6774-480F-818F-AC87FBD60548}" sibTransId="{886B434F-E945-4542-B81B-DE0ADD1F89CD}"/>
    <dgm:cxn modelId="{4BDA6E6C-04FA-4D3D-BDDF-230B92336BEA}" srcId="{50B67580-B770-4F30-AF97-57740174F6C8}" destId="{74B24A67-0018-4603-9A60-8879D4C8713A}" srcOrd="4" destOrd="0" parTransId="{97B49495-7DBE-4EE4-A824-02FC706385E9}" sibTransId="{47BE7CE8-7755-4321-9B54-01468A84E797}"/>
    <dgm:cxn modelId="{F1AABAE1-B1F4-4E8D-9D68-48CD00A8C6C2}" type="presOf" srcId="{CF2C7291-3C23-4A6E-9AD9-2A3E0E647B32}" destId="{A0A6D145-DD31-4EB1-A95B-8CA9C549B854}" srcOrd="0" destOrd="0" presId="urn:microsoft.com/office/officeart/2005/8/layout/default"/>
    <dgm:cxn modelId="{C331EB9B-7923-4C69-966C-E53963667A1B}" type="presOf" srcId="{0F44F231-9A04-4013-910C-0E413C121025}" destId="{4C53D186-A6C1-4D4F-9E1D-07782C3E54E8}" srcOrd="0" destOrd="0" presId="urn:microsoft.com/office/officeart/2005/8/layout/default"/>
    <dgm:cxn modelId="{0F342657-7553-40DD-95BD-A44FFFD3447C}" type="presOf" srcId="{2C037DAB-51C5-436F-BB3D-B8DA90521212}" destId="{F7108FD7-3794-4848-B75E-FB8EA723C6AF}" srcOrd="0" destOrd="0" presId="urn:microsoft.com/office/officeart/2005/8/layout/default"/>
    <dgm:cxn modelId="{6F5F8CB7-C5A6-4E60-86DA-EC8418BC140E}" type="presOf" srcId="{74B24A67-0018-4603-9A60-8879D4C8713A}" destId="{5845AD18-3F86-447E-8A65-3E7BA3EBD7D9}" srcOrd="0" destOrd="0" presId="urn:microsoft.com/office/officeart/2005/8/layout/default"/>
    <dgm:cxn modelId="{81592F3E-3AE8-4FAD-A921-54AAC97B308A}" type="presOf" srcId="{5EB93F0D-AF62-45E7-B747-5F247298B6FF}" destId="{4A2E88C1-3DDD-4349-9229-9C9777E9AA59}" srcOrd="0" destOrd="0" presId="urn:microsoft.com/office/officeart/2005/8/layout/default"/>
    <dgm:cxn modelId="{DAB82715-6C35-4751-92B9-E91A815B34FA}" srcId="{50B67580-B770-4F30-AF97-57740174F6C8}" destId="{2C037DAB-51C5-436F-BB3D-B8DA90521212}" srcOrd="1" destOrd="0" parTransId="{4B60853D-8844-4D43-B08A-11878C403A52}" sibTransId="{5DD75F30-0A34-4720-A607-79DC06743131}"/>
    <dgm:cxn modelId="{A7C88A3F-1A7E-45A7-815A-86DAB8AEDA8A}" srcId="{50B67580-B770-4F30-AF97-57740174F6C8}" destId="{5EB93F0D-AF62-45E7-B747-5F247298B6FF}" srcOrd="0" destOrd="0" parTransId="{79EF55BD-92E0-4FEF-BFFE-0639B9A6E0A1}" sibTransId="{FF7D5F49-CE13-49AD-AF21-7F7EE4BBF98B}"/>
    <dgm:cxn modelId="{F3490596-EEE3-44CF-B13D-5288CCD84624}" type="presParOf" srcId="{C911DB55-E35E-4D9F-A2B1-A50D9A4F2A7B}" destId="{4A2E88C1-3DDD-4349-9229-9C9777E9AA59}" srcOrd="0" destOrd="0" presId="urn:microsoft.com/office/officeart/2005/8/layout/default"/>
    <dgm:cxn modelId="{377662F5-774A-42A8-B649-21EF446B346B}" type="presParOf" srcId="{C911DB55-E35E-4D9F-A2B1-A50D9A4F2A7B}" destId="{4AA2BDE5-A603-480F-B0CC-E8B0C2A578F7}" srcOrd="1" destOrd="0" presId="urn:microsoft.com/office/officeart/2005/8/layout/default"/>
    <dgm:cxn modelId="{BB0D6345-EC85-4F8F-9815-2FA0E219B0CD}" type="presParOf" srcId="{C911DB55-E35E-4D9F-A2B1-A50D9A4F2A7B}" destId="{F7108FD7-3794-4848-B75E-FB8EA723C6AF}" srcOrd="2" destOrd="0" presId="urn:microsoft.com/office/officeart/2005/8/layout/default"/>
    <dgm:cxn modelId="{0AB20E09-9E5B-442F-B68A-149AE71F4810}" type="presParOf" srcId="{C911DB55-E35E-4D9F-A2B1-A50D9A4F2A7B}" destId="{CF6E10CD-54FF-425F-A876-A52A3EB71973}" srcOrd="3" destOrd="0" presId="urn:microsoft.com/office/officeart/2005/8/layout/default"/>
    <dgm:cxn modelId="{C47F0C0B-94F4-44D9-9048-BBBD0ADECD50}" type="presParOf" srcId="{C911DB55-E35E-4D9F-A2B1-A50D9A4F2A7B}" destId="{4C53D186-A6C1-4D4F-9E1D-07782C3E54E8}" srcOrd="4" destOrd="0" presId="urn:microsoft.com/office/officeart/2005/8/layout/default"/>
    <dgm:cxn modelId="{C1E82D67-C658-4F87-A82A-2ECD85FF4E85}" type="presParOf" srcId="{C911DB55-E35E-4D9F-A2B1-A50D9A4F2A7B}" destId="{54447763-7C15-47EA-AAB3-305C9BD391A5}" srcOrd="5" destOrd="0" presId="urn:microsoft.com/office/officeart/2005/8/layout/default"/>
    <dgm:cxn modelId="{D65B8B00-EE31-41E8-A240-8A29530378FE}" type="presParOf" srcId="{C911DB55-E35E-4D9F-A2B1-A50D9A4F2A7B}" destId="{A0A6D145-DD31-4EB1-A95B-8CA9C549B854}" srcOrd="6" destOrd="0" presId="urn:microsoft.com/office/officeart/2005/8/layout/default"/>
    <dgm:cxn modelId="{DF1C76A0-428D-46C4-828B-9411A046FD56}" type="presParOf" srcId="{C911DB55-E35E-4D9F-A2B1-A50D9A4F2A7B}" destId="{588199B8-5B5D-409B-97EF-2C1FA18D6B62}" srcOrd="7" destOrd="0" presId="urn:microsoft.com/office/officeart/2005/8/layout/default"/>
    <dgm:cxn modelId="{E17401F1-EE67-4D66-A708-D8FA4187C7B2}" type="presParOf" srcId="{C911DB55-E35E-4D9F-A2B1-A50D9A4F2A7B}" destId="{5845AD18-3F86-447E-8A65-3E7BA3EBD7D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0.72483</cdr:x>
      <cdr:y>0.18959</cdr:y>
    </cdr:from>
    <cdr:to>
      <cdr:x>0.89933</cdr:x>
      <cdr:y>0.32024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5683753" y="658664"/>
          <a:ext cx="1368311" cy="4539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400" dirty="0">
              <a:latin typeface="+mj-lt"/>
              <a:cs typeface="Times New Roman" panose="02020603050405020304" pitchFamily="18" charset="0"/>
            </a:rPr>
            <a:t>N = 8422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966550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9715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8392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0909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1" name="Google Shape;18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83505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23351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93488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03731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0" name="Google Shape;24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4891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7" name="Google Shape;24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15513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4" name="Google Shape;25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0513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d201fe4af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g2d201fe4a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00124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57778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d201fe4af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g2d201fe4a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27904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d07448727b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6" name="Google Shape;286;g2d07448727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34424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d201fe4af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g2d201fe4a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446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d201fe4af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g2d201fe4a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7592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28302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d1f6f43f2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d1f6f43f22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6" name="Google Shape;336;g2d1f6f43f22_1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2829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2" name="Google Shape;34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63215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82594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2d201fe4af2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2d201fe4af2_1_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9" name="Google Shape;349;g2d201fe4af2_1_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347491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d201fe4af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d201fe4af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g2d201fe4af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138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5589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d201fe4af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d201fe4af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g2d201fe4af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79473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d201fe4af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d201fe4af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g2d201fe4af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35625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627929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15105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0" name="Google Shape;36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10324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305447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d201fe4af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2d201fe4af2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67" name="Google Shape;367;g2d201fe4af2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38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93205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d201fe4af2_1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3" name="Google Shape;373;g2d201fe4af2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18184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d201fe4af2_1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" name="Google Shape;379;g2d201fe4af2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683743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d28c784c3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d28c784c33_1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6" name="Google Shape;386;g2d28c784c33_1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hu-HU"/>
              <a:t>41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36775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64216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2d201fe4af2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2" name="Google Shape;392;g2d201fe4af2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257123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d201fe4af2_1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98" name="Google Shape;398;g2d201fe4af2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63429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2d201fe4af2_1_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04" name="Google Shape;404;g2d201fe4af2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853504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d201fe4af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g2d201fe4a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05251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47939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247358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17" name="Google Shape;41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98116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2313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2" name="Google Shape;142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35009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d0fc04d945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g2d0fc04d945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g2d0fc04d945_0_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1165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6684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2" name="Google Shape;1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0543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ímdia" type="title">
  <p:cSld name="TITL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9"/>
          <p:cNvSpPr txBox="1"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9"/>
          <p:cNvSpPr txBox="1"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3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26" name="Google Shape;26;p39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2"/>
          <p:cNvSpPr txBox="1">
            <a:spLocks noGrp="1"/>
          </p:cNvSpPr>
          <p:nvPr>
            <p:ph type="body" idx="1"/>
          </p:nvPr>
        </p:nvSpPr>
        <p:spPr>
          <a:xfrm rot="5400000">
            <a:off x="4114800" y="-1171786"/>
            <a:ext cx="4023360" cy="100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0" name="Google Shape;90;p52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52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52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üggőleges cím és szöveg" type="vertTitleAndTx">
  <p:cSld name="VERTICAL_TITLE_AND_VERTICAL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53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3"/>
          <p:cNvSpPr txBox="1">
            <a:spLocks noGrp="1"/>
          </p:cNvSpPr>
          <p:nvPr>
            <p:ph type="title"/>
          </p:nvPr>
        </p:nvSpPr>
        <p:spPr>
          <a:xfrm rot="5400000">
            <a:off x="7160640" y="1979039"/>
            <a:ext cx="5757421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3"/>
          <p:cNvSpPr txBox="1">
            <a:spLocks noGrp="1"/>
          </p:cNvSpPr>
          <p:nvPr>
            <p:ph type="body" idx="1"/>
          </p:nvPr>
        </p:nvSpPr>
        <p:spPr>
          <a:xfrm rot="5400000">
            <a:off x="1826639" y="-573661"/>
            <a:ext cx="5757422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98" name="Google Shape;98;p53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3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53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0" name="Google Shape;30;p40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0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zakaszfejléc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5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5"/>
          <p:cNvSpPr txBox="1"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 b="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5"/>
          <p:cNvSpPr txBox="1"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None/>
              <a:defRPr sz="2400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5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5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5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41" name="Google Shape;41;p45"/>
          <p:cNvCxnSpPr/>
          <p:nvPr/>
        </p:nvCxnSpPr>
        <p:spPr>
          <a:xfrm>
            <a:off x="1207658" y="4343400"/>
            <a:ext cx="987552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6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5" name="Google Shape;45;p46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6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6" name="Google Shape;46;p46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6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6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7"/>
          <p:cNvSpPr txBox="1"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47"/>
          <p:cNvSpPr txBox="1">
            <a:spLocks noGrp="1"/>
          </p:cNvSpPr>
          <p:nvPr>
            <p:ph type="body" idx="2"/>
          </p:nvPr>
        </p:nvSpPr>
        <p:spPr>
          <a:xfrm>
            <a:off x="109728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3" name="Google Shape;53;p47"/>
          <p:cNvSpPr txBox="1">
            <a:spLocks noGrp="1"/>
          </p:cNvSpPr>
          <p:nvPr>
            <p:ph type="body" idx="3"/>
          </p:nvPr>
        </p:nvSpPr>
        <p:spPr>
          <a:xfrm>
            <a:off x="6217920" y="1846052"/>
            <a:ext cx="4937760" cy="736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  <a:defRPr sz="2000" b="0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47"/>
          <p:cNvSpPr txBox="1">
            <a:spLocks noGrp="1"/>
          </p:cNvSpPr>
          <p:nvPr>
            <p:ph type="body" idx="4"/>
          </p:nvPr>
        </p:nvSpPr>
        <p:spPr>
          <a:xfrm>
            <a:off x="6217920" y="2582334"/>
            <a:ext cx="4937760" cy="33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47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7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7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Üres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9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49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49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9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49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rtalomrész képaláírással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0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0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50"/>
          <p:cNvSpPr txBox="1"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0"/>
          <p:cNvSpPr txBox="1">
            <a:spLocks noGrp="1"/>
          </p:cNvSpPr>
          <p:nvPr>
            <p:ph type="body" idx="1"/>
          </p:nvPr>
        </p:nvSpPr>
        <p:spPr>
          <a:xfrm>
            <a:off x="4800600" y="731520"/>
            <a:ext cx="649224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4" name="Google Shape;74;p50"/>
          <p:cNvSpPr txBox="1">
            <a:spLocks noGrp="1"/>
          </p:cNvSpPr>
          <p:nvPr>
            <p:ph type="body" idx="2"/>
          </p:nvPr>
        </p:nvSpPr>
        <p:spPr>
          <a:xfrm>
            <a:off x="457200" y="2926080"/>
            <a:ext cx="3200400" cy="3379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5" name="Google Shape;75;p50"/>
          <p:cNvSpPr txBox="1">
            <a:spLocks noGrp="1"/>
          </p:cNvSpPr>
          <p:nvPr>
            <p:ph type="dt" idx="10"/>
          </p:nvPr>
        </p:nvSpPr>
        <p:spPr>
          <a:xfrm>
            <a:off x="465512" y="6459785"/>
            <a:ext cx="2618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0"/>
          <p:cNvSpPr txBox="1">
            <a:spLocks noGrp="1"/>
          </p:cNvSpPr>
          <p:nvPr>
            <p:ph type="ftr" idx="11"/>
          </p:nvPr>
        </p:nvSpPr>
        <p:spPr>
          <a:xfrm>
            <a:off x="4800600" y="6459785"/>
            <a:ext cx="4648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0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ép képaláírással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51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1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1"/>
          <p:cNvSpPr txBox="1"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2" name="Google Shape;82;p51"/>
          <p:cNvPicPr preferRelativeResize="0">
            <a:picLocks noGrp="1"/>
          </p:cNvPicPr>
          <p:nvPr>
            <p:ph type="pic" idx="2"/>
          </p:nvPr>
        </p:nvPicPr>
        <p:blipFill/>
        <p:spPr>
          <a:xfrm>
            <a:off x="15" y="0"/>
            <a:ext cx="12191985" cy="4915076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</p:pic>
      <p:sp>
        <p:nvSpPr>
          <p:cNvPr id="83" name="Google Shape;83;p51"/>
          <p:cNvSpPr txBox="1">
            <a:spLocks noGrp="1"/>
          </p:cNvSpPr>
          <p:nvPr>
            <p:ph type="body" idx="1"/>
          </p:nvPr>
        </p:nvSpPr>
        <p:spPr>
          <a:xfrm>
            <a:off x="1097280" y="5907023"/>
            <a:ext cx="10113264" cy="594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51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1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1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8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3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3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38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◦"/>
              <a:defRPr sz="18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1"/>
              </a:buClr>
              <a:buSzPts val="1400"/>
              <a:buFont typeface="Calibri"/>
              <a:buChar char="◦"/>
              <a:defRPr sz="1400" b="0" i="0" u="none" strike="noStrike" cap="non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8"/>
          <p:cNvSpPr txBox="1">
            <a:spLocks noGrp="1"/>
          </p:cNvSpPr>
          <p:nvPr>
            <p:ph type="dt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38"/>
          <p:cNvSpPr txBox="1">
            <a:spLocks noGrp="1"/>
          </p:cNvSpPr>
          <p:nvPr>
            <p:ph type="ftr" idx="11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38"/>
          <p:cNvSpPr txBox="1">
            <a:spLocks noGrp="1"/>
          </p:cNvSpPr>
          <p:nvPr>
            <p:ph type="sldNum" idx="12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  <p:cxnSp>
        <p:nvCxnSpPr>
          <p:cNvPr id="17" name="Google Shape;17;p38"/>
          <p:cNvCxnSpPr/>
          <p:nvPr/>
        </p:nvCxnSpPr>
        <p:spPr>
          <a:xfrm>
            <a:off x="1193532" y="1737845"/>
            <a:ext cx="9966960" cy="0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43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 txBox="1">
            <a:spLocks noGrp="1"/>
          </p:cNvSpPr>
          <p:nvPr>
            <p:ph type="ctrTitle"/>
          </p:nvPr>
        </p:nvSpPr>
        <p:spPr>
          <a:xfrm>
            <a:off x="1066800" y="777805"/>
            <a:ext cx="10058400" cy="3566160"/>
          </a:xfrm>
          <a:prstGeom prst="rect">
            <a:avLst/>
          </a:prstGeom>
          <a:solidFill>
            <a:srgbClr val="FB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</a:pPr>
            <a:r>
              <a:rPr lang="hu-HU" sz="6600" b="1">
                <a:solidFill>
                  <a:schemeClr val="dk2"/>
                </a:solidFill>
              </a:rPr>
              <a:t>Language consulting practices in Hungary from the perspective of Language Management Theory</a:t>
            </a:r>
            <a:endParaRPr sz="6600" b="1">
              <a:solidFill>
                <a:schemeClr val="dk2"/>
              </a:solidFill>
            </a:endParaRPr>
          </a:p>
        </p:txBody>
      </p:sp>
      <p:graphicFrame>
        <p:nvGraphicFramePr>
          <p:cNvPr id="114" name="Google Shape;114;p2"/>
          <p:cNvGraphicFramePr/>
          <p:nvPr>
            <p:extLst>
              <p:ext uri="{D42A27DB-BD31-4B8C-83A1-F6EECF244321}">
                <p14:modId xmlns:p14="http://schemas.microsoft.com/office/powerpoint/2010/main" val="1107183279"/>
              </p:ext>
            </p:extLst>
          </p:nvPr>
        </p:nvGraphicFramePr>
        <p:xfrm>
          <a:off x="2032000" y="4801473"/>
          <a:ext cx="8128000" cy="1259870"/>
        </p:xfrm>
        <a:graphic>
          <a:graphicData uri="http://schemas.openxmlformats.org/drawingml/2006/table">
            <a:tbl>
              <a:tblPr firstRow="1" bandRow="1">
                <a:noFill/>
                <a:tableStyleId>{D0865AD8-1D2A-41F6-80E4-9935069DEDCF}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u="none" strike="noStrike" cap="none" dirty="0">
                          <a:solidFill>
                            <a:schemeClr val="dk2"/>
                          </a:solidFill>
                        </a:rPr>
                        <a:t>Zsófia Ludányi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u="none" strike="noStrike" cap="none">
                          <a:solidFill>
                            <a:schemeClr val="dk2"/>
                          </a:solidFill>
                        </a:rPr>
                        <a:t>Dorottya Jakab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strike="noStrike" cap="none">
                          <a:solidFill>
                            <a:schemeClr val="dk2"/>
                          </a:solidFill>
                        </a:rPr>
                        <a:t>HUN-REN Hungarian Research Centre for Linguistics</a:t>
                      </a:r>
                      <a:endParaRPr sz="14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400"/>
                        <a:buFont typeface="Calibri"/>
                        <a:buNone/>
                      </a:pPr>
                      <a:r>
                        <a:rPr lang="hu-HU" sz="1400" u="none" strike="noStrike" cap="none">
                          <a:solidFill>
                            <a:schemeClr val="dk2"/>
                          </a:solidFill>
                        </a:rPr>
                        <a:t>HUN-REN Hungarian Research Centre for Linguistics</a:t>
                      </a:r>
                      <a:endParaRPr sz="1400" u="none" strike="noStrike" cap="none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strike="noStrike" cap="none">
                          <a:solidFill>
                            <a:schemeClr val="dk2"/>
                          </a:solidFill>
                        </a:rPr>
                        <a:t>ELTE, Eötvös Loránd University</a:t>
                      </a:r>
                      <a:endParaRPr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50"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400" u="none" strike="noStrike" cap="none" dirty="0" err="1" smtClean="0">
                          <a:solidFill>
                            <a:schemeClr val="dk2"/>
                          </a:solidFill>
                        </a:rPr>
                        <a:t>Paper</a:t>
                      </a:r>
                      <a:r>
                        <a:rPr lang="hu-HU" sz="1400" u="none" strike="noStrike" cap="none" dirty="0" smtClean="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hu-HU" sz="1400" u="none" strike="noStrike" cap="none" dirty="0" err="1" smtClean="0">
                          <a:solidFill>
                            <a:schemeClr val="dk2"/>
                          </a:solidFill>
                        </a:rPr>
                        <a:t>presented</a:t>
                      </a:r>
                      <a:r>
                        <a:rPr lang="hu-HU" sz="1400" u="none" strike="noStrike" cap="none" dirty="0" smtClean="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hu-HU" sz="1400" u="none" strike="noStrike" cap="none" dirty="0" err="1" smtClean="0">
                          <a:solidFill>
                            <a:schemeClr val="dk2"/>
                          </a:solidFill>
                        </a:rPr>
                        <a:t>at</a:t>
                      </a:r>
                      <a:r>
                        <a:rPr lang="hu-HU" sz="1400" u="none" strike="noStrike" cap="none" dirty="0" smtClean="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hu-HU" sz="1400" u="none" strike="noStrike" cap="none" dirty="0" err="1" smtClean="0">
                          <a:solidFill>
                            <a:schemeClr val="dk2"/>
                          </a:solidFill>
                        </a:rPr>
                        <a:t>the</a:t>
                      </a:r>
                      <a:r>
                        <a:rPr lang="hu-HU" sz="1400" u="none" strike="noStrike" cap="none" dirty="0" smtClean="0">
                          <a:solidFill>
                            <a:schemeClr val="dk2"/>
                          </a:solidFill>
                        </a:rPr>
                        <a:t> </a:t>
                      </a:r>
                      <a:r>
                        <a:rPr lang="hu-HU" sz="1400" u="none" strike="noStrike" cap="none" dirty="0" err="1" smtClean="0">
                          <a:solidFill>
                            <a:schemeClr val="dk2"/>
                          </a:solidFill>
                        </a:rPr>
                        <a:t>Language</a:t>
                      </a:r>
                      <a:r>
                        <a:rPr lang="hu-HU" sz="1400" u="none" strike="noStrike" cap="none" dirty="0" smtClean="0">
                          <a:solidFill>
                            <a:schemeClr val="dk2"/>
                          </a:solidFill>
                        </a:rPr>
                        <a:t> Management </a:t>
                      </a:r>
                      <a:r>
                        <a:rPr lang="hu-HU" sz="1400" u="none" strike="noStrike" cap="none" dirty="0" err="1" smtClean="0">
                          <a:solidFill>
                            <a:schemeClr val="dk2"/>
                          </a:solidFill>
                        </a:rPr>
                        <a:t>Seminar</a:t>
                      </a:r>
                      <a:r>
                        <a:rPr lang="hu-HU" sz="1400" u="none" strike="noStrike" cap="none" baseline="0" dirty="0" smtClean="0">
                          <a:solidFill>
                            <a:schemeClr val="dk2"/>
                          </a:solidFill>
                        </a:rPr>
                        <a:t>. </a:t>
                      </a:r>
                      <a:r>
                        <a:rPr lang="hu-HU" sz="1400" u="none" strike="noStrike" cap="none" baseline="0" dirty="0" err="1" smtClean="0">
                          <a:solidFill>
                            <a:schemeClr val="dk2"/>
                          </a:solidFill>
                        </a:rPr>
                        <a:t>Prague</a:t>
                      </a:r>
                      <a:r>
                        <a:rPr lang="hu-HU" sz="1400" u="none" strike="noStrike" cap="none" baseline="0" dirty="0" smtClean="0">
                          <a:solidFill>
                            <a:schemeClr val="dk2"/>
                          </a:solidFill>
                        </a:rPr>
                        <a:t>: Charles University, </a:t>
                      </a:r>
                      <a:r>
                        <a:rPr lang="hu-HU" sz="1400" u="none" strike="noStrike" cap="none" dirty="0" smtClean="0">
                          <a:solidFill>
                            <a:schemeClr val="dk2"/>
                          </a:solidFill>
                        </a:rPr>
                        <a:t>10 </a:t>
                      </a:r>
                      <a:r>
                        <a:rPr lang="hu-HU" sz="1400" u="none" strike="noStrike" cap="none" dirty="0">
                          <a:solidFill>
                            <a:schemeClr val="dk2"/>
                          </a:solidFill>
                        </a:rPr>
                        <a:t>May 2024</a:t>
                      </a:r>
                      <a:endParaRPr dirty="0"/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 dirty="0">
                <a:solidFill>
                  <a:schemeClr val="dk2"/>
                </a:solidFill>
              </a:rPr>
              <a:t>Language management </a:t>
            </a:r>
            <a:r>
              <a:rPr lang="hu-HU" sz="4500" b="1" dirty="0" err="1">
                <a:solidFill>
                  <a:schemeClr val="dk2"/>
                </a:solidFill>
              </a:rPr>
              <a:t>practices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at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the</a:t>
            </a:r>
            <a:r>
              <a:rPr lang="hu-HU" sz="4500" b="1" dirty="0">
                <a:solidFill>
                  <a:schemeClr val="dk2"/>
                </a:solidFill>
              </a:rPr>
              <a:t> HRCL</a:t>
            </a:r>
            <a:endParaRPr sz="4500" dirty="0"/>
          </a:p>
        </p:txBody>
      </p:sp>
      <p:sp>
        <p:nvSpPr>
          <p:cNvPr id="172" name="Google Shape;172;p1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Two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types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activities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+mj-lt"/>
              <a:buAutoNum type="arabicPeriod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Basic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linguistic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research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7150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+mj-lt"/>
              <a:buAutoNum type="arabicPeriod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Language management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activities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So-called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b="1" dirty="0" err="1">
                <a:solidFill>
                  <a:schemeClr val="bg2"/>
                </a:solidFill>
              </a:rPr>
              <a:t>public</a:t>
            </a:r>
            <a:r>
              <a:rPr lang="hu-HU" b="1" dirty="0">
                <a:solidFill>
                  <a:schemeClr val="bg2"/>
                </a:solidFill>
              </a:rPr>
              <a:t> </a:t>
            </a:r>
            <a:r>
              <a:rPr lang="hu-HU" b="1" dirty="0" err="1">
                <a:solidFill>
                  <a:schemeClr val="bg2"/>
                </a:solidFill>
              </a:rPr>
              <a:t>tasks</a:t>
            </a:r>
            <a:endParaRPr b="1" dirty="0">
              <a:solidFill>
                <a:schemeClr val="bg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Creation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of: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dictionaries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language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databases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corpora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even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descriptive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grammars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serve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tools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language management →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codification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role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 dirty="0">
                <a:solidFill>
                  <a:schemeClr val="dk2"/>
                </a:solidFill>
              </a:rPr>
              <a:t>The Language Consulting Service of HRCL</a:t>
            </a:r>
            <a:endParaRPr sz="4500" dirty="0"/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Language Consulting Service (LCS) is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oldest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most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traditional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language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consulting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HUN-REN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Hungarian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Research Centre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Linguistics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formerly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Institute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Linguistics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Hungarian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Academy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Sciences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Since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institution’s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foundation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(1949)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2024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LCS is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Hungarian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Usage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Language Consulting Research Group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dk2"/>
                </a:solidFill>
              </a:rPr>
              <a:t>There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are</a:t>
            </a:r>
            <a:r>
              <a:rPr lang="hu-HU" dirty="0">
                <a:solidFill>
                  <a:schemeClr val="dk2"/>
                </a:solidFill>
              </a:rPr>
              <a:t> 5 </a:t>
            </a:r>
            <a:r>
              <a:rPr lang="hu-HU" dirty="0" err="1">
                <a:solidFill>
                  <a:schemeClr val="dk2"/>
                </a:solidFill>
              </a:rPr>
              <a:t>researchers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who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also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work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as</a:t>
            </a:r>
            <a:r>
              <a:rPr lang="hu-HU" dirty="0">
                <a:solidFill>
                  <a:schemeClr val="dk2"/>
                </a:solidFill>
              </a:rPr>
              <a:t> language </a:t>
            </a:r>
            <a:r>
              <a:rPr lang="hu-HU" dirty="0" err="1">
                <a:solidFill>
                  <a:schemeClr val="dk2"/>
                </a:solidFill>
              </a:rPr>
              <a:t>consultants</a:t>
            </a:r>
            <a:endParaRPr dirty="0">
              <a:solidFill>
                <a:schemeClr val="dk2"/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dk2"/>
                </a:solidFill>
              </a:rPr>
              <a:t>Special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Working</a:t>
            </a:r>
            <a:r>
              <a:rPr lang="hu-HU" dirty="0">
                <a:solidFill>
                  <a:schemeClr val="dk2"/>
                </a:solidFill>
              </a:rPr>
              <a:t> Group </a:t>
            </a:r>
            <a:r>
              <a:rPr lang="hu-HU" dirty="0" err="1">
                <a:solidFill>
                  <a:schemeClr val="dk2"/>
                </a:solidFill>
              </a:rPr>
              <a:t>within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the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research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group</a:t>
            </a:r>
            <a:r>
              <a:rPr lang="hu-HU" dirty="0">
                <a:solidFill>
                  <a:schemeClr val="dk2"/>
                </a:solidFill>
              </a:rPr>
              <a:t>: </a:t>
            </a:r>
            <a:r>
              <a:rPr lang="hu-HU" dirty="0" err="1">
                <a:solidFill>
                  <a:schemeClr val="dk2"/>
                </a:solidFill>
              </a:rPr>
              <a:t>Names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Working</a:t>
            </a:r>
            <a:r>
              <a:rPr lang="hu-HU" dirty="0">
                <a:solidFill>
                  <a:schemeClr val="dk2"/>
                </a:solidFill>
              </a:rPr>
              <a:t> Group (</a:t>
            </a:r>
            <a:r>
              <a:rPr lang="hu-HU" dirty="0" err="1">
                <a:solidFill>
                  <a:schemeClr val="dk2"/>
                </a:solidFill>
              </a:rPr>
              <a:t>with</a:t>
            </a:r>
            <a:r>
              <a:rPr lang="hu-HU" dirty="0">
                <a:solidFill>
                  <a:schemeClr val="dk2"/>
                </a:solidFill>
              </a:rPr>
              <a:t> 3 </a:t>
            </a:r>
            <a:r>
              <a:rPr lang="hu-HU" dirty="0" err="1">
                <a:solidFill>
                  <a:schemeClr val="dk2"/>
                </a:solidFill>
              </a:rPr>
              <a:t>researchers</a:t>
            </a:r>
            <a:r>
              <a:rPr lang="hu-HU" dirty="0">
                <a:solidFill>
                  <a:schemeClr val="dk2"/>
                </a:solidFill>
              </a:rPr>
              <a:t>)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research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group’s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dual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profile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research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+ service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2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 dirty="0" err="1">
                <a:solidFill>
                  <a:schemeClr val="dk2"/>
                </a:solidFill>
              </a:rPr>
              <a:t>Channels</a:t>
            </a:r>
            <a:r>
              <a:rPr lang="hu-HU" sz="4500" b="1" dirty="0">
                <a:solidFill>
                  <a:schemeClr val="dk2"/>
                </a:solidFill>
              </a:rPr>
              <a:t> of language </a:t>
            </a:r>
            <a:r>
              <a:rPr lang="hu-HU" sz="4500" b="1" dirty="0" err="1">
                <a:solidFill>
                  <a:schemeClr val="dk2"/>
                </a:solidFill>
              </a:rPr>
              <a:t>consulting</a:t>
            </a:r>
            <a:endParaRPr sz="4500" b="1" dirty="0">
              <a:solidFill>
                <a:schemeClr val="dk2"/>
              </a:solidFill>
            </a:endParaRPr>
          </a:p>
        </p:txBody>
      </p:sp>
      <p:sp>
        <p:nvSpPr>
          <p:cNvPr id="184" name="Google Shape;184;p12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channels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consulting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have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changed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line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with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technological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beginning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postal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3"/>
                  </a:ext>
                </a:extLst>
              </a:rPr>
              <a:t>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mail →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nowadays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rare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Later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postal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letters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personal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consulting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telephone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Nowadays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email and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telephone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</a:endParaRPr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85" name="Google Shape;185;p12"/>
          <p:cNvSpPr/>
          <p:nvPr/>
        </p:nvSpPr>
        <p:spPr>
          <a:xfrm>
            <a:off x="6300550" y="3646175"/>
            <a:ext cx="3299400" cy="234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144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 err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Telephone</a:t>
            </a:r>
            <a:endParaRPr sz="20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2 * 4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hours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week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Tuesdays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Thursdays</a:t>
            </a:r>
            <a:endParaRPr sz="20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2"/>
          <p:cNvSpPr/>
          <p:nvPr/>
        </p:nvSpPr>
        <p:spPr>
          <a:xfrm>
            <a:off x="2632350" y="3646175"/>
            <a:ext cx="3299400" cy="2342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Email </a:t>
            </a:r>
            <a:endParaRPr sz="20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Available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working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days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week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 dirty="0">
                <a:solidFill>
                  <a:schemeClr val="dk2"/>
                </a:solidFill>
              </a:rPr>
              <a:t>Organization of </a:t>
            </a:r>
            <a:r>
              <a:rPr lang="hu-HU" sz="4500" b="1" dirty="0" err="1">
                <a:solidFill>
                  <a:schemeClr val="dk2"/>
                </a:solidFill>
              </a:rPr>
              <a:t>the</a:t>
            </a:r>
            <a:r>
              <a:rPr lang="hu-HU" sz="4500" b="1" dirty="0">
                <a:solidFill>
                  <a:schemeClr val="dk2"/>
                </a:solidFill>
              </a:rPr>
              <a:t> email </a:t>
            </a:r>
            <a:r>
              <a:rPr lang="hu-HU" sz="4500" b="1" dirty="0" err="1">
                <a:solidFill>
                  <a:schemeClr val="dk2"/>
                </a:solidFill>
              </a:rPr>
              <a:t>enquiries</a:t>
            </a:r>
            <a:endParaRPr sz="4500" b="1" dirty="0">
              <a:solidFill>
                <a:schemeClr val="dk2"/>
              </a:solidFill>
            </a:endParaRPr>
          </a:p>
        </p:txBody>
      </p:sp>
      <p:pic>
        <p:nvPicPr>
          <p:cNvPr id="192" name="Google Shape;192;p13" descr="A képen szöveg, képernyőkép, szám látható&#10;&#10;Automatikusan generált leírá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08905" y="1737360"/>
            <a:ext cx="9533957" cy="45719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/>
          <p:nvPr/>
        </p:nvSpPr>
        <p:spPr>
          <a:xfrm>
            <a:off x="1200727" y="2059709"/>
            <a:ext cx="995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22;p15"/>
          <p:cNvGrpSpPr/>
          <p:nvPr/>
        </p:nvGrpSpPr>
        <p:grpSpPr>
          <a:xfrm>
            <a:off x="459562" y="559604"/>
            <a:ext cx="11360800" cy="763150"/>
            <a:chOff x="0" y="449"/>
            <a:chExt cx="11360800" cy="763150"/>
          </a:xfrm>
        </p:grpSpPr>
        <p:sp>
          <p:nvSpPr>
            <p:cNvPr id="22" name="Google Shape;223;p15"/>
            <p:cNvSpPr/>
            <p:nvPr/>
          </p:nvSpPr>
          <p:spPr>
            <a:xfrm>
              <a:off x="0" y="449"/>
              <a:ext cx="11360800" cy="76315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4;p15"/>
            <p:cNvSpPr txBox="1"/>
            <p:nvPr/>
          </p:nvSpPr>
          <p:spPr>
            <a:xfrm>
              <a:off x="37254" y="37703"/>
              <a:ext cx="11286292" cy="688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chemeClr val="lt1"/>
                </a:buClr>
                <a:buSzPts val="3100"/>
              </a:pPr>
              <a:r>
                <a:rPr lang="en-US" sz="3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 distribution of LCS emails</a:t>
              </a:r>
            </a:p>
          </p:txBody>
        </p:sp>
      </p:grpSp>
      <p:grpSp>
        <p:nvGrpSpPr>
          <p:cNvPr id="20" name="Google Shape;202;p14"/>
          <p:cNvGrpSpPr/>
          <p:nvPr/>
        </p:nvGrpSpPr>
        <p:grpSpPr>
          <a:xfrm>
            <a:off x="459562" y="2367508"/>
            <a:ext cx="3287231" cy="3505753"/>
            <a:chOff x="0" y="345996"/>
            <a:chExt cx="3287231" cy="3273120"/>
          </a:xfrm>
        </p:grpSpPr>
        <p:sp>
          <p:nvSpPr>
            <p:cNvPr id="24" name="Google Shape;203;p14"/>
            <p:cNvSpPr/>
            <p:nvPr/>
          </p:nvSpPr>
          <p:spPr>
            <a:xfrm>
              <a:off x="0" y="345996"/>
              <a:ext cx="3287231" cy="617760"/>
            </a:xfrm>
            <a:prstGeom prst="roundRect">
              <a:avLst>
                <a:gd name="adj" fmla="val 16667"/>
              </a:avLst>
            </a:prstGeom>
            <a:solidFill>
              <a:schemeClr val="dk2">
                <a:alpha val="8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4;p14"/>
            <p:cNvSpPr txBox="1"/>
            <p:nvPr/>
          </p:nvSpPr>
          <p:spPr>
            <a:xfrm>
              <a:off x="30157" y="376153"/>
              <a:ext cx="3226917" cy="557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hu-HU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Emails </a:t>
              </a:r>
              <a:r>
                <a:rPr lang="hu-HU" sz="1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received</a:t>
              </a:r>
              <a:r>
                <a:rPr lang="hu-HU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u-HU" sz="1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between</a:t>
              </a:r>
              <a:r>
                <a:rPr lang="hu-HU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2012–2022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05;p14"/>
            <p:cNvSpPr/>
            <p:nvPr/>
          </p:nvSpPr>
          <p:spPr>
            <a:xfrm>
              <a:off x="0" y="1009836"/>
              <a:ext cx="3287231" cy="617760"/>
            </a:xfrm>
            <a:prstGeom prst="roundRect">
              <a:avLst>
                <a:gd name="adj" fmla="val 16667"/>
              </a:avLst>
            </a:prstGeom>
            <a:solidFill>
              <a:srgbClr val="4A533D">
                <a:alpha val="8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6;p14"/>
            <p:cNvSpPr txBox="1"/>
            <p:nvPr/>
          </p:nvSpPr>
          <p:spPr>
            <a:xfrm>
              <a:off x="30157" y="1039993"/>
              <a:ext cx="3226917" cy="557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hu-HU" sz="1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Only</a:t>
              </a:r>
              <a:r>
                <a:rPr lang="hu-HU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u-HU" sz="1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the</a:t>
              </a:r>
              <a:r>
                <a:rPr lang="hu-HU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u-HU" sz="1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prototypical</a:t>
              </a:r>
              <a:r>
                <a:rPr lang="hu-HU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u-HU" sz="1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advice</a:t>
              </a:r>
              <a:r>
                <a:rPr lang="hu-HU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emails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07;p14"/>
            <p:cNvSpPr/>
            <p:nvPr/>
          </p:nvSpPr>
          <p:spPr>
            <a:xfrm>
              <a:off x="0" y="1673676"/>
              <a:ext cx="3287231" cy="617760"/>
            </a:xfrm>
            <a:prstGeom prst="roundRect">
              <a:avLst>
                <a:gd name="adj" fmla="val 16667"/>
              </a:avLst>
            </a:prstGeom>
            <a:solidFill>
              <a:srgbClr val="6F7B62">
                <a:alpha val="6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8;p14"/>
            <p:cNvSpPr txBox="1"/>
            <p:nvPr/>
          </p:nvSpPr>
          <p:spPr>
            <a:xfrm>
              <a:off x="30157" y="1703833"/>
              <a:ext cx="3226917" cy="557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hu-HU" sz="1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Not</a:t>
              </a:r>
              <a:r>
                <a:rPr lang="hu-HU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u-HU" sz="1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included</a:t>
              </a:r>
              <a:r>
                <a:rPr lang="hu-HU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: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09;p14"/>
            <p:cNvSpPr/>
            <p:nvPr/>
          </p:nvSpPr>
          <p:spPr>
            <a:xfrm>
              <a:off x="0" y="2337516"/>
              <a:ext cx="3287231" cy="617760"/>
            </a:xfrm>
            <a:prstGeom prst="roundRect">
              <a:avLst>
                <a:gd name="adj" fmla="val 16667"/>
              </a:avLst>
            </a:prstGeom>
            <a:solidFill>
              <a:srgbClr val="C0C9B4">
                <a:alpha val="60000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0;p14"/>
            <p:cNvSpPr txBox="1"/>
            <p:nvPr/>
          </p:nvSpPr>
          <p:spPr>
            <a:xfrm>
              <a:off x="30157" y="2367673"/>
              <a:ext cx="3226917" cy="557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Arial"/>
                <a:buNone/>
              </a:pPr>
              <a:r>
                <a:rPr lang="hu-HU" sz="16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⮚ </a:t>
              </a:r>
              <a:r>
                <a:rPr lang="hu-HU" sz="16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Requests</a:t>
              </a:r>
              <a:r>
                <a:rPr lang="hu-HU" sz="16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u-HU" sz="16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for</a:t>
              </a:r>
              <a:r>
                <a:rPr lang="hu-HU" sz="16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u-HU" sz="16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proofreading</a:t>
              </a:r>
              <a:r>
                <a:rPr lang="hu-HU" sz="16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of </a:t>
              </a:r>
              <a:r>
                <a:rPr lang="hu-HU" sz="16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memorial</a:t>
              </a:r>
              <a:r>
                <a:rPr lang="hu-HU" sz="16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u-HU" sz="16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plaques</a:t>
              </a:r>
              <a:endParaRPr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11;p14"/>
            <p:cNvSpPr/>
            <p:nvPr/>
          </p:nvSpPr>
          <p:spPr>
            <a:xfrm>
              <a:off x="0" y="3001356"/>
              <a:ext cx="3287231" cy="617760"/>
            </a:xfrm>
            <a:prstGeom prst="roundRect">
              <a:avLst>
                <a:gd name="adj" fmla="val 16667"/>
              </a:avLst>
            </a:prstGeom>
            <a:solidFill>
              <a:srgbClr val="C0C9B4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12;p14"/>
            <p:cNvSpPr txBox="1"/>
            <p:nvPr/>
          </p:nvSpPr>
          <p:spPr>
            <a:xfrm>
              <a:off x="30157" y="3031513"/>
              <a:ext cx="3226917" cy="5574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600"/>
                <a:buFont typeface="Arial"/>
                <a:buNone/>
              </a:pPr>
              <a:r>
                <a:rPr lang="hu-HU" sz="16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⮚ </a:t>
              </a:r>
              <a:r>
                <a:rPr lang="hu-HU" sz="16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Official</a:t>
              </a:r>
              <a:r>
                <a:rPr lang="hu-HU" sz="16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u-HU" sz="16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opinions</a:t>
              </a:r>
              <a:r>
                <a:rPr lang="hu-HU" sz="16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(</a:t>
              </a:r>
              <a:r>
                <a:rPr lang="hu-HU" sz="16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mainly</a:t>
              </a:r>
              <a:r>
                <a:rPr lang="hu-HU" sz="16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in </a:t>
              </a:r>
              <a:r>
                <a:rPr lang="hu-HU" sz="16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legal</a:t>
              </a:r>
              <a:r>
                <a:rPr lang="hu-HU" sz="16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u-HU" sz="16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matters</a:t>
              </a:r>
              <a:r>
                <a:rPr lang="hu-HU" sz="16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), </a:t>
              </a:r>
              <a:r>
                <a:rPr lang="hu-HU" sz="1600" b="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fee-based</a:t>
              </a:r>
              <a:r>
                <a:rPr lang="hu-HU" sz="1600" b="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service</a:t>
              </a:r>
              <a:endParaRPr sz="16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4" name="Google Shape;201;p14"/>
          <p:cNvGraphicFramePr/>
          <p:nvPr>
            <p:extLst>
              <p:ext uri="{D42A27DB-BD31-4B8C-83A1-F6EECF244321}">
                <p14:modId xmlns:p14="http://schemas.microsoft.com/office/powerpoint/2010/main" val="3766718412"/>
              </p:ext>
            </p:extLst>
          </p:nvPr>
        </p:nvGraphicFramePr>
        <p:xfrm>
          <a:off x="1637864" y="1767718"/>
          <a:ext cx="9004195" cy="447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35" name="Google Shape;213;p14"/>
          <p:cNvGrpSpPr/>
          <p:nvPr/>
        </p:nvGrpSpPr>
        <p:grpSpPr>
          <a:xfrm>
            <a:off x="8638549" y="4389186"/>
            <a:ext cx="3181812" cy="1602720"/>
            <a:chOff x="0" y="32604"/>
            <a:chExt cx="3181812" cy="1602720"/>
          </a:xfrm>
        </p:grpSpPr>
        <p:sp>
          <p:nvSpPr>
            <p:cNvPr id="36" name="Google Shape;214;p14"/>
            <p:cNvSpPr/>
            <p:nvPr/>
          </p:nvSpPr>
          <p:spPr>
            <a:xfrm>
              <a:off x="0" y="32604"/>
              <a:ext cx="3181812" cy="460800"/>
            </a:xfrm>
            <a:prstGeom prst="rect">
              <a:avLst/>
            </a:prstGeom>
            <a:solidFill>
              <a:schemeClr val="dk2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15;p14"/>
            <p:cNvSpPr txBox="1"/>
            <p:nvPr/>
          </p:nvSpPr>
          <p:spPr>
            <a:xfrm>
              <a:off x="0" y="32604"/>
              <a:ext cx="3181812" cy="46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3775" tIns="65000" rIns="113775" bIns="65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hu-HU" sz="1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Other</a:t>
              </a:r>
              <a:r>
                <a:rPr lang="hu-HU" sz="18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u-HU" sz="1800" b="0" i="0" u="none" strike="noStrike" cap="none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questions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216;p14"/>
            <p:cNvSpPr/>
            <p:nvPr/>
          </p:nvSpPr>
          <p:spPr>
            <a:xfrm>
              <a:off x="0" y="493404"/>
              <a:ext cx="3181812" cy="1141920"/>
            </a:xfrm>
            <a:prstGeom prst="rect">
              <a:avLst/>
            </a:prstGeom>
            <a:solidFill>
              <a:srgbClr val="A1AE91">
                <a:alpha val="89803"/>
              </a:srgbClr>
            </a:solidFill>
            <a:ln w="25400" cap="flat" cmpd="sng">
              <a:solidFill>
                <a:schemeClr val="dk2">
                  <a:alpha val="8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17;p14"/>
            <p:cNvSpPr txBox="1"/>
            <p:nvPr/>
          </p:nvSpPr>
          <p:spPr>
            <a:xfrm>
              <a:off x="0" y="493404"/>
              <a:ext cx="3181812" cy="1141920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>
              <a:noFill/>
            </a:ln>
          </p:spPr>
          <p:txBody>
            <a:bodyPr spcFirstLastPara="1" wrap="square" lIns="85325" tIns="85325" rIns="113775" bIns="128000" anchor="t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Arial"/>
                <a:buChar char="•"/>
              </a:pPr>
              <a:r>
                <a:rPr lang="hu-HU" sz="1800" b="0" i="0" u="none" strike="noStrike" cap="none" dirty="0">
                  <a:solidFill>
                    <a:schemeClr val="bg2"/>
                  </a:solidFill>
                  <a:latin typeface="Arial"/>
                  <a:ea typeface="Arial"/>
                  <a:cs typeface="Arial"/>
                  <a:sym typeface="Arial"/>
                </a:rPr>
                <a:t>Language </a:t>
              </a:r>
              <a:r>
                <a:rPr lang="hu-HU" sz="1800" b="0" i="0" u="none" strike="noStrike" cap="none" dirty="0" err="1">
                  <a:solidFill>
                    <a:schemeClr val="bg2"/>
                  </a:solidFill>
                  <a:latin typeface="Arial"/>
                  <a:ea typeface="Arial"/>
                  <a:cs typeface="Arial"/>
                  <a:sym typeface="Arial"/>
                </a:rPr>
                <a:t>use</a:t>
              </a:r>
              <a:endParaRPr sz="18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Arial"/>
                <a:buChar char="•"/>
              </a:pPr>
              <a:r>
                <a:rPr lang="hu-HU" sz="1800" b="0" i="0" u="none" strike="noStrike" cap="none" dirty="0" err="1">
                  <a:solidFill>
                    <a:schemeClr val="bg2"/>
                  </a:solidFill>
                  <a:latin typeface="Arial"/>
                  <a:ea typeface="Arial"/>
                  <a:cs typeface="Arial"/>
                  <a:sym typeface="Arial"/>
                </a:rPr>
                <a:t>Etimology</a:t>
              </a:r>
              <a:endParaRPr sz="18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171450" marR="0" lvl="1" indent="-171450" algn="l" rtl="0">
                <a:lnSpc>
                  <a:spcPct val="90000"/>
                </a:lnSpc>
                <a:spcBef>
                  <a:spcPts val="240"/>
                </a:spcBef>
                <a:spcAft>
                  <a:spcPts val="0"/>
                </a:spcAft>
                <a:buClr>
                  <a:schemeClr val="bg2"/>
                </a:buClr>
                <a:buSzPct val="90000"/>
                <a:buFont typeface="Arial"/>
                <a:buChar char="•"/>
              </a:pPr>
              <a:r>
                <a:rPr lang="hu-HU" sz="1800" b="0" i="0" u="none" strike="noStrike" cap="none" dirty="0" err="1">
                  <a:solidFill>
                    <a:schemeClr val="bg2"/>
                  </a:solidFill>
                  <a:latin typeface="Arial"/>
                  <a:ea typeface="Arial"/>
                  <a:cs typeface="Arial"/>
                  <a:sym typeface="Arial"/>
                </a:rPr>
                <a:t>Meanings</a:t>
              </a:r>
              <a:r>
                <a:rPr lang="hu-HU" sz="1800" b="0" i="0" u="none" strike="noStrike" cap="none" dirty="0">
                  <a:solidFill>
                    <a:schemeClr val="bg2"/>
                  </a:solidFill>
                  <a:latin typeface="Arial"/>
                  <a:ea typeface="Arial"/>
                  <a:cs typeface="Arial"/>
                  <a:sym typeface="Arial"/>
                </a:rPr>
                <a:t> and </a:t>
              </a:r>
              <a:r>
                <a:rPr lang="hu-HU" sz="1800" b="0" i="0" u="none" strike="noStrike" cap="none" dirty="0" err="1">
                  <a:solidFill>
                    <a:schemeClr val="bg2"/>
                  </a:solidFill>
                  <a:latin typeface="Arial"/>
                  <a:ea typeface="Arial"/>
                  <a:cs typeface="Arial"/>
                  <a:sym typeface="Arial"/>
                </a:rPr>
                <a:t>origin</a:t>
              </a:r>
              <a:r>
                <a:rPr lang="hu-HU" sz="1800" b="0" i="0" u="none" strike="noStrike" cap="none" dirty="0">
                  <a:solidFill>
                    <a:schemeClr val="bg2"/>
                  </a:solidFill>
                  <a:latin typeface="Arial"/>
                  <a:ea typeface="Arial"/>
                  <a:cs typeface="Arial"/>
                  <a:sym typeface="Arial"/>
                </a:rPr>
                <a:t> of </a:t>
              </a:r>
              <a:r>
                <a:rPr lang="hu-HU" sz="1800" b="0" i="0" u="none" strike="noStrike" cap="none" dirty="0" err="1">
                  <a:solidFill>
                    <a:schemeClr val="bg2"/>
                  </a:solidFill>
                  <a:latin typeface="Arial"/>
                  <a:ea typeface="Arial"/>
                  <a:cs typeface="Arial"/>
                  <a:sym typeface="Arial"/>
                </a:rPr>
                <a:t>phrases</a:t>
              </a:r>
              <a:endParaRPr sz="1800" b="0" i="0" u="none" strike="noStrike" cap="none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761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"/>
          <p:cNvSpPr txBox="1"/>
          <p:nvPr/>
        </p:nvSpPr>
        <p:spPr>
          <a:xfrm>
            <a:off x="1200727" y="2059709"/>
            <a:ext cx="995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Google Shape;22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9562" y="2059709"/>
            <a:ext cx="4487501" cy="1991800"/>
          </a:xfrm>
          <a:prstGeom prst="rect">
            <a:avLst/>
          </a:prstGeom>
          <a:noFill/>
          <a:ln w="9525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Google Shape;226;p15"/>
          <p:cNvSpPr/>
          <p:nvPr/>
        </p:nvSpPr>
        <p:spPr>
          <a:xfrm>
            <a:off x="459562" y="4589131"/>
            <a:ext cx="3528743" cy="1348059"/>
          </a:xfrm>
          <a:prstGeom prst="wedgeRoundRectCallout">
            <a:avLst>
              <a:gd name="adj1" fmla="val 45459"/>
              <a:gd name="adj2" fmla="val -141176"/>
              <a:gd name="adj3" fmla="val 16667"/>
            </a:avLst>
          </a:prstGeom>
          <a:solidFill>
            <a:srgbClr val="A1AE91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r>
              <a:rPr lang="hu-HU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Please</a:t>
            </a:r>
            <a:r>
              <a:rPr lang="hu-H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help</a:t>
            </a:r>
            <a:r>
              <a:rPr lang="hu-H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</a:t>
            </a:r>
            <a:r>
              <a:rPr lang="hu-H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</a:t>
            </a:r>
            <a:r>
              <a:rPr lang="hu-H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filling</a:t>
            </a:r>
            <a:r>
              <a:rPr lang="hu-H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in </a:t>
            </a:r>
            <a:r>
              <a:rPr lang="hu-HU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</a:t>
            </a:r>
            <a:r>
              <a:rPr lang="hu-H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2 minute </a:t>
            </a:r>
            <a:r>
              <a:rPr lang="hu-HU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questionnaire</a:t>
            </a:r>
            <a:r>
              <a:rPr lang="hu-H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20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below</a:t>
            </a:r>
            <a:r>
              <a:rPr lang="hu-HU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.’</a:t>
            </a:r>
            <a:endParaRPr sz="1100" dirty="0"/>
          </a:p>
        </p:txBody>
      </p:sp>
      <p:grpSp>
        <p:nvGrpSpPr>
          <p:cNvPr id="8" name="Google Shape;227;p15"/>
          <p:cNvGrpSpPr/>
          <p:nvPr/>
        </p:nvGrpSpPr>
        <p:grpSpPr>
          <a:xfrm>
            <a:off x="6569602" y="1860376"/>
            <a:ext cx="4591150" cy="4382266"/>
            <a:chOff x="1182395" y="226"/>
            <a:chExt cx="4682782" cy="4459791"/>
          </a:xfrm>
        </p:grpSpPr>
        <p:sp>
          <p:nvSpPr>
            <p:cNvPr id="9" name="Google Shape;228;p15"/>
            <p:cNvSpPr/>
            <p:nvPr/>
          </p:nvSpPr>
          <p:spPr>
            <a:xfrm>
              <a:off x="1182395" y="226"/>
              <a:ext cx="2229896" cy="1337937"/>
            </a:xfrm>
            <a:prstGeom prst="rect">
              <a:avLst/>
            </a:prstGeom>
            <a:solidFill>
              <a:srgbClr val="DFE4D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29;p15"/>
            <p:cNvSpPr txBox="1"/>
            <p:nvPr/>
          </p:nvSpPr>
          <p:spPr>
            <a:xfrm>
              <a:off x="1182395" y="226"/>
              <a:ext cx="2229896" cy="1337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hu-HU" sz="180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Completion</a:t>
              </a:r>
              <a:r>
                <a:rPr lang="hu-HU" sz="180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of </a:t>
              </a:r>
              <a:r>
                <a:rPr lang="hu-HU" sz="180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the</a:t>
              </a:r>
              <a:r>
                <a:rPr lang="hu-HU" sz="180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u-HU" sz="180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questionnaire</a:t>
              </a:r>
              <a:r>
                <a:rPr lang="hu-HU" sz="180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is </a:t>
              </a:r>
              <a:r>
                <a:rPr lang="hu-HU" sz="180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on</a:t>
              </a:r>
              <a:r>
                <a:rPr lang="hu-HU" sz="180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a </a:t>
              </a:r>
              <a:r>
                <a:rPr lang="hu-HU" sz="180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voluntary</a:t>
              </a:r>
              <a:r>
                <a:rPr lang="hu-HU" sz="180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hu-HU" sz="180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basis</a:t>
              </a:r>
              <a:r>
                <a:rPr lang="hu-HU" sz="1800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and </a:t>
              </a:r>
              <a:r>
                <a:rPr lang="hu-HU" sz="1800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anonymous</a:t>
              </a:r>
              <a:endParaRPr sz="180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230;p15"/>
            <p:cNvSpPr/>
            <p:nvPr/>
          </p:nvSpPr>
          <p:spPr>
            <a:xfrm>
              <a:off x="3635281" y="226"/>
              <a:ext cx="2229896" cy="1337937"/>
            </a:xfrm>
            <a:prstGeom prst="rect">
              <a:avLst/>
            </a:prstGeom>
            <a:solidFill>
              <a:srgbClr val="C0C9B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31;p15"/>
            <p:cNvSpPr txBox="1"/>
            <p:nvPr/>
          </p:nvSpPr>
          <p:spPr>
            <a:xfrm>
              <a:off x="3635281" y="226"/>
              <a:ext cx="2229896" cy="1337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hu-HU" sz="1800" b="0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Some basic sociological data (gender, age, highest level of education)</a:t>
              </a:r>
              <a:endParaRPr/>
            </a:p>
          </p:txBody>
        </p:sp>
        <p:sp>
          <p:nvSpPr>
            <p:cNvPr id="13" name="Google Shape;232;p15"/>
            <p:cNvSpPr/>
            <p:nvPr/>
          </p:nvSpPr>
          <p:spPr>
            <a:xfrm>
              <a:off x="1182395" y="1561153"/>
              <a:ext cx="2229896" cy="1337937"/>
            </a:xfrm>
            <a:prstGeom prst="rect">
              <a:avLst/>
            </a:prstGeom>
            <a:solidFill>
              <a:srgbClr val="A1AE9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33;p15"/>
            <p:cNvSpPr txBox="1"/>
            <p:nvPr/>
          </p:nvSpPr>
          <p:spPr>
            <a:xfrm>
              <a:off x="1182395" y="1561153"/>
              <a:ext cx="2229896" cy="1337937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hu-HU" sz="1800" i="0" u="none" strike="noStrike" cap="none" dirty="0">
                  <a:solidFill>
                    <a:schemeClr val="dk2"/>
                  </a:solidFill>
                </a:rPr>
                <a:t>In </a:t>
              </a:r>
              <a:r>
                <a:rPr lang="hu-HU" sz="1800" i="0" u="none" strike="noStrike" cap="none" dirty="0" err="1">
                  <a:solidFill>
                    <a:schemeClr val="dk2"/>
                  </a:solidFill>
                </a:rPr>
                <a:t>what</a:t>
              </a:r>
              <a:r>
                <a:rPr lang="hu-HU" sz="1800" i="0" u="none" strike="noStrike" cap="none" dirty="0">
                  <a:solidFill>
                    <a:schemeClr val="dk2"/>
                  </a:solidFill>
                </a:rPr>
                <a:t> </a:t>
              </a:r>
              <a:r>
                <a:rPr lang="hu-HU" sz="1800" i="0" u="none" strike="noStrike" cap="none" dirty="0" err="1">
                  <a:solidFill>
                    <a:schemeClr val="dk2"/>
                  </a:solidFill>
                </a:rPr>
                <a:t>situation</a:t>
              </a:r>
              <a:r>
                <a:rPr lang="hu-HU" sz="1800" i="0" u="none" strike="noStrike" cap="none" dirty="0">
                  <a:solidFill>
                    <a:schemeClr val="dk2"/>
                  </a:solidFill>
                </a:rPr>
                <a:t> </a:t>
              </a:r>
              <a:r>
                <a:rPr lang="hu-HU" sz="1800" i="0" u="none" strike="noStrike" cap="none" dirty="0" err="1">
                  <a:solidFill>
                    <a:schemeClr val="dk2"/>
                  </a:solidFill>
                </a:rPr>
                <a:t>did</a:t>
              </a:r>
              <a:r>
                <a:rPr lang="hu-HU" sz="1800" i="0" u="none" strike="noStrike" cap="none" dirty="0">
                  <a:solidFill>
                    <a:schemeClr val="dk2"/>
                  </a:solidFill>
                </a:rPr>
                <a:t> </a:t>
              </a:r>
              <a:r>
                <a:rPr lang="hu-HU" sz="1800" i="0" u="none" strike="noStrike" cap="none" dirty="0" err="1">
                  <a:solidFill>
                    <a:schemeClr val="dk2"/>
                  </a:solidFill>
                </a:rPr>
                <a:t>the</a:t>
              </a:r>
              <a:r>
                <a:rPr lang="hu-HU" sz="1800" i="0" u="none" strike="noStrike" cap="none" dirty="0">
                  <a:solidFill>
                    <a:schemeClr val="dk2"/>
                  </a:solidFill>
                </a:rPr>
                <a:t> </a:t>
              </a:r>
              <a:r>
                <a:rPr lang="hu-HU" sz="1800" i="0" u="none" strike="noStrike" cap="none" dirty="0" err="1">
                  <a:solidFill>
                    <a:schemeClr val="dk2"/>
                  </a:solidFill>
                </a:rPr>
                <a:t>inquirer</a:t>
              </a:r>
              <a:r>
                <a:rPr lang="hu-HU" sz="1800" i="0" u="none" strike="noStrike" cap="none" dirty="0">
                  <a:solidFill>
                    <a:schemeClr val="dk2"/>
                  </a:solidFill>
                </a:rPr>
                <a:t> </a:t>
              </a:r>
              <a:r>
                <a:rPr lang="hu-HU" sz="1800" i="0" u="none" strike="noStrike" cap="none" dirty="0" err="1">
                  <a:solidFill>
                    <a:schemeClr val="dk2"/>
                  </a:solidFill>
                </a:rPr>
                <a:t>contact</a:t>
              </a:r>
              <a:r>
                <a:rPr lang="hu-HU" sz="1800" i="0" u="none" strike="noStrike" cap="none" dirty="0">
                  <a:solidFill>
                    <a:schemeClr val="dk2"/>
                  </a:solidFill>
                </a:rPr>
                <a:t> </a:t>
              </a:r>
              <a:r>
                <a:rPr lang="hu-HU" sz="1800" i="0" u="none" strike="noStrike" cap="none" dirty="0" err="1">
                  <a:solidFill>
                    <a:schemeClr val="dk2"/>
                  </a:solidFill>
                </a:rPr>
                <a:t>the</a:t>
              </a:r>
              <a:r>
                <a:rPr lang="hu-HU" sz="1800" i="0" u="none" strike="noStrike" cap="none" dirty="0">
                  <a:solidFill>
                    <a:schemeClr val="dk2"/>
                  </a:solidFill>
                </a:rPr>
                <a:t> LCS</a:t>
              </a:r>
              <a:endParaRPr sz="1800" i="0" u="none" strike="noStrike" cap="none" dirty="0">
                <a:solidFill>
                  <a:schemeClr val="dk2"/>
                </a:solidFill>
              </a:endParaRPr>
            </a:p>
          </p:txBody>
        </p:sp>
        <p:sp>
          <p:nvSpPr>
            <p:cNvPr id="15" name="Google Shape;234;p15"/>
            <p:cNvSpPr/>
            <p:nvPr/>
          </p:nvSpPr>
          <p:spPr>
            <a:xfrm>
              <a:off x="3635281" y="1561153"/>
              <a:ext cx="2229896" cy="1337937"/>
            </a:xfrm>
            <a:prstGeom prst="rect">
              <a:avLst/>
            </a:prstGeom>
            <a:solidFill>
              <a:srgbClr val="D8CDB9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35;p15"/>
            <p:cNvSpPr txBox="1"/>
            <p:nvPr/>
          </p:nvSpPr>
          <p:spPr>
            <a:xfrm>
              <a:off x="3635281" y="1561153"/>
              <a:ext cx="2229896" cy="1337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hu-HU" sz="1800">
                  <a:solidFill>
                    <a:schemeClr val="dk2"/>
                  </a:solidFill>
                </a:rPr>
                <a:t>Has the inquirer tried other ways to find a solution to the problem</a:t>
              </a:r>
              <a:endPara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236;p15"/>
            <p:cNvSpPr/>
            <p:nvPr/>
          </p:nvSpPr>
          <p:spPr>
            <a:xfrm>
              <a:off x="2408838" y="3122080"/>
              <a:ext cx="2229896" cy="1337937"/>
            </a:xfrm>
            <a:prstGeom prst="rect">
              <a:avLst/>
            </a:prstGeom>
            <a:solidFill>
              <a:srgbClr val="C5B497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37;p15"/>
            <p:cNvSpPr txBox="1"/>
            <p:nvPr/>
          </p:nvSpPr>
          <p:spPr>
            <a:xfrm>
              <a:off x="2408838" y="3122080"/>
              <a:ext cx="2229896" cy="133793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hu-HU" sz="1800">
                  <a:solidFill>
                    <a:schemeClr val="dk2"/>
                  </a:solidFill>
                </a:rPr>
                <a:t>The reason why the inquirer finally contact LCS</a:t>
              </a:r>
              <a:endPara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" name="Google Shape;222;p15"/>
          <p:cNvGrpSpPr/>
          <p:nvPr/>
        </p:nvGrpSpPr>
        <p:grpSpPr>
          <a:xfrm>
            <a:off x="459562" y="559604"/>
            <a:ext cx="11360800" cy="763150"/>
            <a:chOff x="0" y="449"/>
            <a:chExt cx="11360800" cy="763150"/>
          </a:xfrm>
        </p:grpSpPr>
        <p:sp>
          <p:nvSpPr>
            <p:cNvPr id="22" name="Google Shape;223;p15"/>
            <p:cNvSpPr/>
            <p:nvPr/>
          </p:nvSpPr>
          <p:spPr>
            <a:xfrm>
              <a:off x="0" y="449"/>
              <a:ext cx="11360800" cy="76315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24;p15"/>
            <p:cNvSpPr txBox="1"/>
            <p:nvPr/>
          </p:nvSpPr>
          <p:spPr>
            <a:xfrm>
              <a:off x="37254" y="37703"/>
              <a:ext cx="11286292" cy="6886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Calibri"/>
                <a:buNone/>
              </a:pPr>
              <a:r>
                <a:rPr lang="hu-HU" sz="32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Questionnaire</a:t>
              </a:r>
              <a:r>
                <a:rPr lang="hu-HU" sz="3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u-HU" sz="32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survey</a:t>
              </a:r>
              <a:r>
                <a:rPr lang="hu-HU" sz="3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u-HU" sz="32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about</a:t>
              </a:r>
              <a:r>
                <a:rPr lang="hu-HU" sz="3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u-HU" sz="32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</a:t>
              </a:r>
              <a:r>
                <a:rPr lang="hu-HU" sz="3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u-HU" sz="3200" b="1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i</a:t>
              </a:r>
              <a:r>
                <a:rPr lang="hu-HU" sz="32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nquirers</a:t>
              </a:r>
              <a:r>
                <a:rPr lang="hu-HU" sz="3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and </a:t>
              </a:r>
              <a:r>
                <a:rPr lang="hu-HU" sz="32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their</a:t>
              </a:r>
              <a:r>
                <a:rPr lang="hu-HU" sz="3200" b="1" i="0" u="none" strike="noStrike" cap="none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u-HU" sz="3200" b="1" i="0" u="none" strike="noStrike" cap="none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motivations</a:t>
              </a:r>
              <a:endParaRPr sz="3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828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 dirty="0" err="1">
                <a:solidFill>
                  <a:schemeClr val="dk2"/>
                </a:solidFill>
              </a:rPr>
              <a:t>Distribution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by</a:t>
            </a:r>
            <a:r>
              <a:rPr lang="hu-HU" sz="4500" b="1" dirty="0">
                <a:solidFill>
                  <a:schemeClr val="dk2"/>
                </a:solidFill>
              </a:rPr>
              <a:t> gender</a:t>
            </a:r>
            <a:endParaRPr sz="4500" dirty="0"/>
          </a:p>
        </p:txBody>
      </p:sp>
      <p:sp>
        <p:nvSpPr>
          <p:cNvPr id="243" name="Google Shape;243;p16"/>
          <p:cNvSpPr txBox="1"/>
          <p:nvPr/>
        </p:nvSpPr>
        <p:spPr>
          <a:xfrm>
            <a:off x="1200727" y="2059709"/>
            <a:ext cx="9954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16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1350" y="2059709"/>
            <a:ext cx="6769311" cy="41856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 dirty="0" err="1">
                <a:solidFill>
                  <a:schemeClr val="dk2"/>
                </a:solidFill>
              </a:rPr>
              <a:t>Distribution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by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age</a:t>
            </a:r>
            <a:endParaRPr sz="4500" dirty="0"/>
          </a:p>
        </p:txBody>
      </p:sp>
      <p:sp>
        <p:nvSpPr>
          <p:cNvPr id="250" name="Google Shape;250;p17"/>
          <p:cNvSpPr txBox="1">
            <a:spLocks noGrp="1"/>
          </p:cNvSpPr>
          <p:nvPr>
            <p:ph type="body" idx="1"/>
          </p:nvPr>
        </p:nvSpPr>
        <p:spPr>
          <a:xfrm>
            <a:off x="1160743" y="1904246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51" name="Google Shape;251;p1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3450" y="1845700"/>
            <a:ext cx="6705075" cy="414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8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 dirty="0" err="1">
                <a:solidFill>
                  <a:schemeClr val="dk2"/>
                </a:solidFill>
              </a:rPr>
              <a:t>Distribution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by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education</a:t>
            </a:r>
            <a:endParaRPr sz="4500" dirty="0"/>
          </a:p>
        </p:txBody>
      </p:sp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52430D76-C8F4-DAFD-5249-065B582CC6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720" y="2112264"/>
            <a:ext cx="9086559" cy="3915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2d201fe4af2_0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 dirty="0">
                <a:solidFill>
                  <a:schemeClr val="dk2"/>
                </a:solidFill>
              </a:rPr>
              <a:t>The context of </a:t>
            </a:r>
            <a:r>
              <a:rPr lang="hu-HU" sz="4500" b="1" dirty="0" err="1">
                <a:solidFill>
                  <a:schemeClr val="dk2"/>
                </a:solidFill>
              </a:rPr>
              <a:t>the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respondents</a:t>
            </a:r>
            <a:r>
              <a:rPr lang="hu-HU" sz="4500" b="1" dirty="0">
                <a:solidFill>
                  <a:schemeClr val="dk2"/>
                </a:solidFill>
              </a:rPr>
              <a:t>’ language </a:t>
            </a:r>
            <a:r>
              <a:rPr lang="hu-HU" sz="4500" b="1" dirty="0" err="1">
                <a:solidFill>
                  <a:schemeClr val="dk2"/>
                </a:solidFill>
              </a:rPr>
              <a:t>problems</a:t>
            </a:r>
            <a:endParaRPr sz="4500" dirty="0"/>
          </a:p>
        </p:txBody>
      </p:sp>
      <p:sp>
        <p:nvSpPr>
          <p:cNvPr id="264" name="Google Shape;264;g2d201fe4af2_0_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65" name="Google Shape;265;g2d201fe4af2_0_0" title="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934" y="1737403"/>
            <a:ext cx="10801092" cy="402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 dirty="0" err="1">
                <a:solidFill>
                  <a:schemeClr val="dk2"/>
                </a:solidFill>
              </a:rPr>
              <a:t>Introduction</a:t>
            </a:r>
            <a:r>
              <a:rPr lang="hu-HU" sz="4500" b="1" dirty="0">
                <a:solidFill>
                  <a:schemeClr val="dk2"/>
                </a:solidFill>
              </a:rPr>
              <a:t> &amp; outline</a:t>
            </a:r>
            <a:endParaRPr sz="4500" b="1" dirty="0">
              <a:solidFill>
                <a:schemeClr val="dk2"/>
              </a:solidFill>
            </a:endParaRPr>
          </a:p>
        </p:txBody>
      </p:sp>
      <p:sp>
        <p:nvSpPr>
          <p:cNvPr id="120" name="Google Shape;120;p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Zsófia Ludányi PhD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research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group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leader</a:t>
            </a:r>
            <a:r>
              <a:rPr lang="hu-HU" dirty="0">
                <a:solidFill>
                  <a:schemeClr val="bg2"/>
                </a:solidFill>
              </a:rPr>
              <a:t> / </a:t>
            </a:r>
            <a:r>
              <a:rPr lang="hu-HU" dirty="0" err="1">
                <a:solidFill>
                  <a:schemeClr val="bg2"/>
                </a:solidFill>
              </a:rPr>
              <a:t>Hungarian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Usage</a:t>
            </a:r>
            <a:r>
              <a:rPr lang="hu-HU" dirty="0">
                <a:solidFill>
                  <a:schemeClr val="bg2"/>
                </a:solidFill>
              </a:rPr>
              <a:t> and Language Consulting Research Group</a:t>
            </a:r>
            <a:endParaRPr dirty="0">
              <a:solidFill>
                <a:schemeClr val="bg2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Dorottya Jakab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bg2"/>
                </a:solidFill>
              </a:rPr>
              <a:t>junior </a:t>
            </a:r>
            <a:r>
              <a:rPr lang="hu-HU" dirty="0" err="1">
                <a:solidFill>
                  <a:schemeClr val="bg2"/>
                </a:solidFill>
              </a:rPr>
              <a:t>research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fellow</a:t>
            </a:r>
            <a:r>
              <a:rPr lang="hu-HU" dirty="0">
                <a:solidFill>
                  <a:schemeClr val="bg2"/>
                </a:solidFill>
              </a:rPr>
              <a:t> / </a:t>
            </a:r>
            <a:r>
              <a:rPr lang="hu-HU" dirty="0" err="1">
                <a:solidFill>
                  <a:schemeClr val="bg2"/>
                </a:solidFill>
              </a:rPr>
              <a:t>Hungarian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Usage</a:t>
            </a:r>
            <a:r>
              <a:rPr lang="hu-HU" dirty="0">
                <a:solidFill>
                  <a:schemeClr val="bg2"/>
                </a:solidFill>
              </a:rPr>
              <a:t> and Language Consulting Research Group</a:t>
            </a:r>
            <a:endParaRPr dirty="0">
              <a:solidFill>
                <a:schemeClr val="bg2"/>
              </a:solidFill>
            </a:endParaRP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bg2"/>
                </a:solidFill>
              </a:rPr>
              <a:t>PhD </a:t>
            </a:r>
            <a:r>
              <a:rPr lang="hu-HU" dirty="0" err="1">
                <a:solidFill>
                  <a:schemeClr val="bg2"/>
                </a:solidFill>
              </a:rPr>
              <a:t>student</a:t>
            </a:r>
            <a:r>
              <a:rPr lang="hu-HU" dirty="0">
                <a:solidFill>
                  <a:schemeClr val="bg2"/>
                </a:solidFill>
              </a:rPr>
              <a:t> / Eötvös Loránd University</a:t>
            </a:r>
            <a:endParaRPr dirty="0">
              <a:solidFill>
                <a:schemeClr val="bg2"/>
              </a:solidFill>
            </a:endParaRP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Outline: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What</a:t>
            </a:r>
            <a:r>
              <a:rPr lang="hu-HU" dirty="0">
                <a:solidFill>
                  <a:schemeClr val="bg2"/>
                </a:solidFill>
              </a:rPr>
              <a:t> is language </a:t>
            </a:r>
            <a:r>
              <a:rPr lang="hu-HU" dirty="0" err="1">
                <a:solidFill>
                  <a:schemeClr val="bg2"/>
                </a:solidFill>
              </a:rPr>
              <a:t>consulting</a:t>
            </a:r>
            <a:r>
              <a:rPr lang="hu-HU" dirty="0">
                <a:solidFill>
                  <a:schemeClr val="bg2"/>
                </a:solidFill>
              </a:rPr>
              <a:t>?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hu-HU" sz="1600" dirty="0" err="1">
                <a:solidFill>
                  <a:schemeClr val="accent1"/>
                </a:solidFill>
              </a:rPr>
              <a:t>Definition</a:t>
            </a:r>
            <a:r>
              <a:rPr lang="hu-HU" sz="1600" dirty="0">
                <a:solidFill>
                  <a:schemeClr val="accent1"/>
                </a:solidFill>
              </a:rPr>
              <a:t>, </a:t>
            </a:r>
            <a:r>
              <a:rPr lang="hu-HU" sz="1600" dirty="0" err="1">
                <a:solidFill>
                  <a:schemeClr val="accent1"/>
                </a:solidFill>
              </a:rPr>
              <a:t>types</a:t>
            </a:r>
            <a:r>
              <a:rPr lang="hu-HU" sz="1600" dirty="0">
                <a:solidFill>
                  <a:schemeClr val="accent1"/>
                </a:solidFill>
              </a:rPr>
              <a:t>, </a:t>
            </a:r>
            <a:r>
              <a:rPr lang="hu-HU" sz="1600" dirty="0" err="1">
                <a:solidFill>
                  <a:schemeClr val="accent1"/>
                </a:solidFill>
              </a:rPr>
              <a:t>interpretation</a:t>
            </a:r>
            <a:r>
              <a:rPr lang="hu-HU" sz="1600" dirty="0">
                <a:solidFill>
                  <a:schemeClr val="accent1"/>
                </a:solidFill>
              </a:rPr>
              <a:t> </a:t>
            </a:r>
            <a:r>
              <a:rPr lang="hu-HU" sz="1600" dirty="0" err="1">
                <a:solidFill>
                  <a:schemeClr val="accent1"/>
                </a:solidFill>
              </a:rPr>
              <a:t>as</a:t>
            </a:r>
            <a:r>
              <a:rPr lang="hu-HU" sz="1600" dirty="0">
                <a:solidFill>
                  <a:schemeClr val="accent1"/>
                </a:solidFill>
              </a:rPr>
              <a:t> language management</a:t>
            </a:r>
            <a:endParaRPr sz="1600" dirty="0">
              <a:solidFill>
                <a:schemeClr val="accent1"/>
              </a:solidFill>
            </a:endParaRP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bg2"/>
                </a:solidFill>
              </a:rPr>
              <a:t>Language </a:t>
            </a:r>
            <a:r>
              <a:rPr lang="hu-HU" dirty="0" err="1">
                <a:solidFill>
                  <a:schemeClr val="bg2"/>
                </a:solidFill>
              </a:rPr>
              <a:t>consulting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at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the</a:t>
            </a:r>
            <a:r>
              <a:rPr lang="hu-HU" dirty="0">
                <a:solidFill>
                  <a:schemeClr val="bg2"/>
                </a:solidFill>
              </a:rPr>
              <a:t> HUN-REN </a:t>
            </a:r>
            <a:r>
              <a:rPr lang="hu-HU" dirty="0" err="1">
                <a:solidFill>
                  <a:schemeClr val="bg2"/>
                </a:solidFill>
              </a:rPr>
              <a:t>Hungarian</a:t>
            </a:r>
            <a:r>
              <a:rPr lang="hu-HU" dirty="0">
                <a:solidFill>
                  <a:schemeClr val="bg2"/>
                </a:solidFill>
              </a:rPr>
              <a:t> Research Centre </a:t>
            </a:r>
            <a:r>
              <a:rPr lang="hu-HU" dirty="0" err="1">
                <a:solidFill>
                  <a:schemeClr val="bg2"/>
                </a:solidFill>
              </a:rPr>
              <a:t>for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Linguistics</a:t>
            </a:r>
            <a:endParaRPr lang="hu-HU" dirty="0">
              <a:solidFill>
                <a:schemeClr val="bg2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hu-HU" sz="1600" dirty="0" err="1">
                <a:solidFill>
                  <a:schemeClr val="accent1"/>
                </a:solidFill>
              </a:rPr>
              <a:t>Introduction</a:t>
            </a:r>
            <a:r>
              <a:rPr lang="hu-HU" sz="1600" dirty="0">
                <a:solidFill>
                  <a:schemeClr val="accent1"/>
                </a:solidFill>
              </a:rPr>
              <a:t> of HRCL and LCS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hu-HU" sz="1600" dirty="0" err="1">
                <a:solidFill>
                  <a:schemeClr val="accent1"/>
                </a:solidFill>
              </a:rPr>
              <a:t>Practices</a:t>
            </a:r>
            <a:r>
              <a:rPr lang="hu-HU" sz="1600" dirty="0">
                <a:solidFill>
                  <a:schemeClr val="accent1"/>
                </a:solidFill>
              </a:rPr>
              <a:t> of language </a:t>
            </a:r>
            <a:r>
              <a:rPr lang="hu-HU" sz="1600" dirty="0" err="1">
                <a:solidFill>
                  <a:schemeClr val="accent1"/>
                </a:solidFill>
              </a:rPr>
              <a:t>consulting</a:t>
            </a:r>
            <a:r>
              <a:rPr lang="hu-HU" sz="1600" dirty="0">
                <a:solidFill>
                  <a:schemeClr val="accent1"/>
                </a:solidFill>
              </a:rPr>
              <a:t> </a:t>
            </a:r>
            <a:r>
              <a:rPr lang="hu-HU" sz="1600" dirty="0" err="1">
                <a:solidFill>
                  <a:schemeClr val="accent1"/>
                </a:solidFill>
              </a:rPr>
              <a:t>at</a:t>
            </a:r>
            <a:r>
              <a:rPr lang="hu-HU" sz="1600" dirty="0">
                <a:solidFill>
                  <a:schemeClr val="accent1"/>
                </a:solidFill>
              </a:rPr>
              <a:t> LCS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accent1"/>
                </a:solidFill>
              </a:rPr>
              <a:t>W</a:t>
            </a:r>
            <a:r>
              <a:rPr lang="en-US" sz="1600" dirty="0">
                <a:solidFill>
                  <a:schemeClr val="accent1"/>
                </a:solidFill>
              </a:rPr>
              <a:t>ho are the LCS</a:t>
            </a:r>
            <a:r>
              <a:rPr lang="hu-HU" sz="1600" dirty="0">
                <a:solidFill>
                  <a:schemeClr val="accent1"/>
                </a:solidFill>
              </a:rPr>
              <a:t>’</a:t>
            </a:r>
            <a:r>
              <a:rPr lang="en-US" sz="1600" dirty="0">
                <a:solidFill>
                  <a:schemeClr val="accent1"/>
                </a:solidFill>
              </a:rPr>
              <a:t> inquirers? </a:t>
            </a:r>
            <a:r>
              <a:rPr lang="hu-HU" sz="1600" dirty="0">
                <a:solidFill>
                  <a:schemeClr val="accent1"/>
                </a:solidFill>
              </a:rPr>
              <a:t>–</a:t>
            </a:r>
            <a:r>
              <a:rPr lang="en-US" sz="1600" dirty="0">
                <a:solidFill>
                  <a:schemeClr val="accent1"/>
                </a:solidFill>
              </a:rPr>
              <a:t> results of a questionnaire survey</a:t>
            </a:r>
            <a:endParaRPr sz="1600" dirty="0">
              <a:solidFill>
                <a:schemeClr val="accent1"/>
              </a:solidFill>
            </a:endParaRPr>
          </a:p>
          <a:p>
            <a: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bg2"/>
                </a:solidFill>
              </a:rPr>
              <a:t>The main </a:t>
            </a:r>
            <a:r>
              <a:rPr lang="hu-HU" dirty="0" err="1">
                <a:solidFill>
                  <a:schemeClr val="bg2"/>
                </a:solidFill>
              </a:rPr>
              <a:t>strategies</a:t>
            </a:r>
            <a:r>
              <a:rPr lang="hu-HU" dirty="0">
                <a:solidFill>
                  <a:schemeClr val="bg2"/>
                </a:solidFill>
              </a:rPr>
              <a:t> of </a:t>
            </a:r>
            <a:r>
              <a:rPr lang="hu-HU" dirty="0" err="1">
                <a:solidFill>
                  <a:schemeClr val="bg2"/>
                </a:solidFill>
              </a:rPr>
              <a:t>answering</a:t>
            </a:r>
            <a:r>
              <a:rPr lang="hu-HU" dirty="0">
                <a:solidFill>
                  <a:schemeClr val="bg2"/>
                </a:solidFill>
              </a:rPr>
              <a:t> language </a:t>
            </a:r>
            <a:r>
              <a:rPr lang="hu-HU" dirty="0" err="1">
                <a:solidFill>
                  <a:schemeClr val="bg2"/>
                </a:solidFill>
              </a:rPr>
              <a:t>consulting</a:t>
            </a:r>
            <a:r>
              <a:rPr lang="hu-HU" dirty="0">
                <a:solidFill>
                  <a:schemeClr val="bg2"/>
                </a:solidFill>
              </a:rPr>
              <a:t> emails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hu-HU" sz="1600" dirty="0" err="1">
                <a:solidFill>
                  <a:schemeClr val="accent1"/>
                </a:solidFill>
              </a:rPr>
              <a:t>Answering</a:t>
            </a:r>
            <a:r>
              <a:rPr lang="hu-HU" sz="1600" dirty="0">
                <a:solidFill>
                  <a:schemeClr val="accent1"/>
                </a:solidFill>
              </a:rPr>
              <a:t> </a:t>
            </a:r>
            <a:r>
              <a:rPr lang="hu-HU" sz="1600" dirty="0" err="1">
                <a:solidFill>
                  <a:schemeClr val="accent1"/>
                </a:solidFill>
              </a:rPr>
              <a:t>spelling</a:t>
            </a:r>
            <a:r>
              <a:rPr lang="hu-HU" sz="1600" dirty="0">
                <a:solidFill>
                  <a:schemeClr val="accent1"/>
                </a:solidFill>
              </a:rPr>
              <a:t> </a:t>
            </a:r>
            <a:r>
              <a:rPr lang="hu-HU" sz="1600" dirty="0" err="1">
                <a:solidFill>
                  <a:schemeClr val="accent1"/>
                </a:solidFill>
              </a:rPr>
              <a:t>questions</a:t>
            </a:r>
            <a:r>
              <a:rPr lang="hu-HU" sz="1600" dirty="0">
                <a:solidFill>
                  <a:schemeClr val="accent1"/>
                </a:solidFill>
              </a:rPr>
              <a:t>/</a:t>
            </a:r>
            <a:r>
              <a:rPr lang="hu-HU" sz="1600" dirty="0" err="1">
                <a:solidFill>
                  <a:schemeClr val="accent1"/>
                </a:solidFill>
              </a:rPr>
              <a:t>problems</a:t>
            </a:r>
            <a:endParaRPr lang="hu-HU" sz="1600" dirty="0">
              <a:solidFill>
                <a:schemeClr val="accent1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hu-HU" sz="1600" dirty="0">
                <a:solidFill>
                  <a:schemeClr val="accent1"/>
                </a:solidFill>
              </a:rPr>
              <a:t>Computer </a:t>
            </a:r>
            <a:r>
              <a:rPr lang="hu-HU" sz="1600" dirty="0" err="1">
                <a:solidFill>
                  <a:schemeClr val="accent1"/>
                </a:solidFill>
              </a:rPr>
              <a:t>aided</a:t>
            </a:r>
            <a:r>
              <a:rPr lang="hu-HU" sz="1600" dirty="0">
                <a:solidFill>
                  <a:schemeClr val="accent1"/>
                </a:solidFill>
              </a:rPr>
              <a:t> </a:t>
            </a:r>
            <a:r>
              <a:rPr lang="hu-HU" sz="1600" dirty="0" err="1">
                <a:solidFill>
                  <a:schemeClr val="accent1"/>
                </a:solidFill>
              </a:rPr>
              <a:t>spelling</a:t>
            </a:r>
            <a:r>
              <a:rPr lang="hu-HU" sz="1600" dirty="0">
                <a:solidFill>
                  <a:schemeClr val="accent1"/>
                </a:solidFill>
              </a:rPr>
              <a:t> </a:t>
            </a:r>
            <a:r>
              <a:rPr lang="hu-HU" sz="1600" dirty="0" err="1">
                <a:solidFill>
                  <a:schemeClr val="accent1"/>
                </a:solidFill>
              </a:rPr>
              <a:t>advice</a:t>
            </a:r>
            <a:endParaRPr lang="hu-HU" sz="1600" dirty="0">
              <a:solidFill>
                <a:schemeClr val="accent1"/>
              </a:solidFill>
            </a:endParaRPr>
          </a:p>
          <a:p>
            <a:pPr lvl="2">
              <a:lnSpc>
                <a:spcPct val="100000"/>
              </a:lnSpc>
              <a:spcBef>
                <a:spcPts val="0"/>
              </a:spcBef>
              <a:buSzPct val="90000"/>
              <a:buFont typeface="Wingdings" panose="05000000000000000000" pitchFamily="2" charset="2"/>
              <a:buChar char="§"/>
            </a:pPr>
            <a:r>
              <a:rPr lang="hu-HU" sz="1600" dirty="0" err="1">
                <a:solidFill>
                  <a:schemeClr val="accent1"/>
                </a:solidFill>
              </a:rPr>
              <a:t>Answering</a:t>
            </a:r>
            <a:r>
              <a:rPr lang="hu-HU" sz="1600" dirty="0">
                <a:solidFill>
                  <a:schemeClr val="accent1"/>
                </a:solidFill>
              </a:rPr>
              <a:t> language </a:t>
            </a:r>
            <a:r>
              <a:rPr lang="hu-HU" sz="1600" dirty="0" err="1">
                <a:solidFill>
                  <a:schemeClr val="accent1"/>
                </a:solidFill>
              </a:rPr>
              <a:t>usage</a:t>
            </a:r>
            <a:r>
              <a:rPr lang="hu-HU" sz="1600" dirty="0">
                <a:solidFill>
                  <a:schemeClr val="accent1"/>
                </a:solidFill>
              </a:rPr>
              <a:t> </a:t>
            </a:r>
            <a:r>
              <a:rPr lang="hu-HU" sz="1600" dirty="0" err="1">
                <a:solidFill>
                  <a:schemeClr val="accent1"/>
                </a:solidFill>
              </a:rPr>
              <a:t>problems</a:t>
            </a:r>
            <a:endParaRPr sz="1600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70;p21">
            <a:extLst>
              <a:ext uri="{FF2B5EF4-FFF2-40B4-BE49-F238E27FC236}">
                <a16:creationId xmlns="" xmlns:a16="http://schemas.microsoft.com/office/drawing/2014/main" id="{18F635EF-609A-B588-C022-33BAAF9E1327}"/>
              </a:ext>
            </a:extLst>
          </p:cNvPr>
          <p:cNvGrpSpPr/>
          <p:nvPr/>
        </p:nvGrpSpPr>
        <p:grpSpPr>
          <a:xfrm>
            <a:off x="446130" y="617266"/>
            <a:ext cx="11360700" cy="743400"/>
            <a:chOff x="0" y="10032"/>
            <a:chExt cx="11360700" cy="743400"/>
          </a:xfrm>
        </p:grpSpPr>
        <p:sp>
          <p:nvSpPr>
            <p:cNvPr id="3" name="Google Shape;271;p21">
              <a:extLst>
                <a:ext uri="{FF2B5EF4-FFF2-40B4-BE49-F238E27FC236}">
                  <a16:creationId xmlns="" xmlns:a16="http://schemas.microsoft.com/office/drawing/2014/main" id="{0098BA76-4291-57D9-2E5E-3DA022FBD5C2}"/>
                </a:ext>
              </a:extLst>
            </p:cNvPr>
            <p:cNvSpPr/>
            <p:nvPr/>
          </p:nvSpPr>
          <p:spPr>
            <a:xfrm>
              <a:off x="0" y="10032"/>
              <a:ext cx="11360700" cy="7434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72;p21">
              <a:extLst>
                <a:ext uri="{FF2B5EF4-FFF2-40B4-BE49-F238E27FC236}">
                  <a16:creationId xmlns="" xmlns:a16="http://schemas.microsoft.com/office/drawing/2014/main" id="{E80A915C-ADE8-3698-725F-7ED551597ACA}"/>
                </a:ext>
              </a:extLst>
            </p:cNvPr>
            <p:cNvSpPr txBox="1"/>
            <p:nvPr/>
          </p:nvSpPr>
          <p:spPr>
            <a:xfrm>
              <a:off x="72600" y="46332"/>
              <a:ext cx="11288100" cy="67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100"/>
                <a:buFont typeface="Calibri"/>
                <a:buNone/>
              </a:pPr>
              <a:r>
                <a:rPr lang="hu-HU" sz="3200" b="1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Some</a:t>
              </a:r>
              <a:r>
                <a:rPr lang="hu-HU" sz="3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u-HU" sz="3200" b="1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answers</a:t>
              </a:r>
              <a:r>
                <a:rPr lang="hu-HU" sz="3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u-HU" sz="3200" b="1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</a:t>
              </a:r>
              <a:r>
                <a:rPr lang="hu-HU" sz="3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u-HU" sz="3200" b="1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</a:t>
              </a:r>
              <a:r>
                <a:rPr lang="hu-HU" sz="3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u-HU" sz="3200" b="1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open</a:t>
              </a:r>
              <a:r>
                <a:rPr lang="hu-HU" sz="3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-ended </a:t>
              </a:r>
              <a:r>
                <a:rPr lang="hu-HU" sz="3200" b="1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question</a:t>
              </a:r>
              <a:r>
                <a:rPr lang="hu-HU" sz="3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u-HU" sz="3200" b="1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about</a:t>
              </a:r>
              <a:r>
                <a:rPr lang="hu-HU" sz="3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hu-HU" sz="3200" b="1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the</a:t>
              </a:r>
              <a:r>
                <a:rPr lang="hu-HU" sz="3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context</a:t>
              </a:r>
              <a:endParaRPr sz="32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" name="Google Shape;273;p21">
            <a:extLst>
              <a:ext uri="{FF2B5EF4-FFF2-40B4-BE49-F238E27FC236}">
                <a16:creationId xmlns="" xmlns:a16="http://schemas.microsoft.com/office/drawing/2014/main" id="{19206FCA-1ED1-DBF6-D8AE-49B6898D6687}"/>
              </a:ext>
            </a:extLst>
          </p:cNvPr>
          <p:cNvGrpSpPr/>
          <p:nvPr/>
        </p:nvGrpSpPr>
        <p:grpSpPr>
          <a:xfrm>
            <a:off x="640080" y="1815112"/>
            <a:ext cx="10997439" cy="4425622"/>
            <a:chOff x="0" y="458145"/>
            <a:chExt cx="11082905" cy="4502456"/>
          </a:xfrm>
        </p:grpSpPr>
        <p:sp>
          <p:nvSpPr>
            <p:cNvPr id="6" name="Google Shape;274;p21">
              <a:extLst>
                <a:ext uri="{FF2B5EF4-FFF2-40B4-BE49-F238E27FC236}">
                  <a16:creationId xmlns="" xmlns:a16="http://schemas.microsoft.com/office/drawing/2014/main" id="{CF480B75-D4C1-3DD9-00D1-70D17850C55A}"/>
                </a:ext>
              </a:extLst>
            </p:cNvPr>
            <p:cNvSpPr/>
            <p:nvPr/>
          </p:nvSpPr>
          <p:spPr>
            <a:xfrm>
              <a:off x="0" y="458145"/>
              <a:ext cx="3463500" cy="2078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5;p21">
              <a:extLst>
                <a:ext uri="{FF2B5EF4-FFF2-40B4-BE49-F238E27FC236}">
                  <a16:creationId xmlns="" xmlns:a16="http://schemas.microsoft.com/office/drawing/2014/main" id="{EA767A26-2E39-25DE-6E44-A7DE12AB7354}"/>
                </a:ext>
              </a:extLst>
            </p:cNvPr>
            <p:cNvSpPr txBox="1"/>
            <p:nvPr/>
          </p:nvSpPr>
          <p:spPr>
            <a:xfrm>
              <a:off x="0" y="458145"/>
              <a:ext cx="34635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dirty="0" err="1">
                  <a:solidFill>
                    <a:schemeClr val="dk2"/>
                  </a:solidFill>
                </a:rPr>
                <a:t>Correct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grammatical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expressions</a:t>
              </a:r>
              <a:r>
                <a:rPr lang="hu-HU" sz="2000" dirty="0">
                  <a:solidFill>
                    <a:schemeClr val="dk2"/>
                  </a:solidFill>
                </a:rPr>
                <a:t> and </a:t>
              </a:r>
              <a:r>
                <a:rPr lang="hu-HU" sz="2000" dirty="0" err="1">
                  <a:solidFill>
                    <a:schemeClr val="dk2"/>
                  </a:solidFill>
                </a:rPr>
                <a:t>spelling</a:t>
              </a:r>
              <a:r>
                <a:rPr lang="hu-HU" sz="2000" dirty="0">
                  <a:solidFill>
                    <a:schemeClr val="dk2"/>
                  </a:solidFill>
                </a:rPr>
                <a:t> of </a:t>
              </a:r>
              <a:r>
                <a:rPr lang="hu-HU" sz="2000" dirty="0" err="1">
                  <a:solidFill>
                    <a:schemeClr val="dk2"/>
                  </a:solidFill>
                </a:rPr>
                <a:t>the</a:t>
              </a:r>
              <a:r>
                <a:rPr lang="hu-HU" sz="2000" dirty="0">
                  <a:solidFill>
                    <a:schemeClr val="dk2"/>
                  </a:solidFill>
                </a:rPr>
                <a:t> text of a PhD </a:t>
              </a:r>
              <a:r>
                <a:rPr lang="hu-HU" sz="2000" dirty="0" err="1">
                  <a:solidFill>
                    <a:schemeClr val="dk2"/>
                  </a:solidFill>
                </a:rPr>
                <a:t>thesis</a:t>
              </a:r>
              <a:r>
                <a:rPr lang="hu-HU" sz="2000" dirty="0">
                  <a:solidFill>
                    <a:schemeClr val="dk2"/>
                  </a:solidFill>
                </a:rPr>
                <a:t>.</a:t>
              </a:r>
              <a:endParaRPr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276;p21">
              <a:extLst>
                <a:ext uri="{FF2B5EF4-FFF2-40B4-BE49-F238E27FC236}">
                  <a16:creationId xmlns="" xmlns:a16="http://schemas.microsoft.com/office/drawing/2014/main" id="{FE56C962-EF6E-DB73-4D8F-6FB82353CDE1}"/>
                </a:ext>
              </a:extLst>
            </p:cNvPr>
            <p:cNvSpPr/>
            <p:nvPr/>
          </p:nvSpPr>
          <p:spPr>
            <a:xfrm>
              <a:off x="3809702" y="458145"/>
              <a:ext cx="3463500" cy="2078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7;p21">
              <a:extLst>
                <a:ext uri="{FF2B5EF4-FFF2-40B4-BE49-F238E27FC236}">
                  <a16:creationId xmlns="" xmlns:a16="http://schemas.microsoft.com/office/drawing/2014/main" id="{C8E4EE30-384B-6E89-F091-A1DD9BF29370}"/>
                </a:ext>
              </a:extLst>
            </p:cNvPr>
            <p:cNvSpPr txBox="1"/>
            <p:nvPr/>
          </p:nvSpPr>
          <p:spPr>
            <a:xfrm>
              <a:off x="3809702" y="458145"/>
              <a:ext cx="34635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dirty="0" err="1">
                  <a:solidFill>
                    <a:schemeClr val="dk2"/>
                  </a:solidFill>
                </a:rPr>
                <a:t>Thank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you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for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your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fast</a:t>
              </a:r>
              <a:r>
                <a:rPr lang="hu-HU" sz="2000" dirty="0">
                  <a:solidFill>
                    <a:schemeClr val="dk2"/>
                  </a:solidFill>
                </a:rPr>
                <a:t>, </a:t>
              </a:r>
              <a:r>
                <a:rPr lang="hu-HU" sz="2000" dirty="0" err="1">
                  <a:solidFill>
                    <a:schemeClr val="dk2"/>
                  </a:solidFill>
                </a:rPr>
                <a:t>correct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help</a:t>
              </a:r>
              <a:endParaRPr sz="1200" dirty="0"/>
            </a:p>
          </p:txBody>
        </p:sp>
        <p:sp>
          <p:nvSpPr>
            <p:cNvPr id="10" name="Google Shape;278;p21">
              <a:extLst>
                <a:ext uri="{FF2B5EF4-FFF2-40B4-BE49-F238E27FC236}">
                  <a16:creationId xmlns="" xmlns:a16="http://schemas.microsoft.com/office/drawing/2014/main" id="{1BA172C6-1248-9580-D348-C4C3DF5FF112}"/>
                </a:ext>
              </a:extLst>
            </p:cNvPr>
            <p:cNvSpPr/>
            <p:nvPr/>
          </p:nvSpPr>
          <p:spPr>
            <a:xfrm>
              <a:off x="7619405" y="458145"/>
              <a:ext cx="3463500" cy="2078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9;p21">
              <a:extLst>
                <a:ext uri="{FF2B5EF4-FFF2-40B4-BE49-F238E27FC236}">
                  <a16:creationId xmlns="" xmlns:a16="http://schemas.microsoft.com/office/drawing/2014/main" id="{996A52FE-DCDF-E2F1-5AA3-BB11516BF1C6}"/>
                </a:ext>
              </a:extLst>
            </p:cNvPr>
            <p:cNvSpPr txBox="1"/>
            <p:nvPr/>
          </p:nvSpPr>
          <p:spPr>
            <a:xfrm>
              <a:off x="7619405" y="458145"/>
              <a:ext cx="34635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dirty="0">
                  <a:solidFill>
                    <a:schemeClr val="dk2"/>
                  </a:solidFill>
                </a:rPr>
                <a:t>I </a:t>
              </a:r>
              <a:r>
                <a:rPr lang="hu-HU" sz="2000" dirty="0" err="1">
                  <a:solidFill>
                    <a:schemeClr val="dk2"/>
                  </a:solidFill>
                </a:rPr>
                <a:t>write</a:t>
              </a:r>
              <a:r>
                <a:rPr lang="hu-HU" sz="2000" dirty="0">
                  <a:solidFill>
                    <a:schemeClr val="dk2"/>
                  </a:solidFill>
                </a:rPr>
                <a:t> and </a:t>
              </a:r>
              <a:r>
                <a:rPr lang="hu-HU" sz="2000" dirty="0" err="1">
                  <a:solidFill>
                    <a:schemeClr val="dk2"/>
                  </a:solidFill>
                </a:rPr>
                <a:t>publish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articles</a:t>
              </a:r>
              <a:endParaRPr sz="1200" dirty="0"/>
            </a:p>
          </p:txBody>
        </p:sp>
        <p:sp>
          <p:nvSpPr>
            <p:cNvPr id="12" name="Google Shape;280;p21">
              <a:extLst>
                <a:ext uri="{FF2B5EF4-FFF2-40B4-BE49-F238E27FC236}">
                  <a16:creationId xmlns="" xmlns:a16="http://schemas.microsoft.com/office/drawing/2014/main" id="{9CF35488-3D15-C76C-8EAA-9EA144B51E0B}"/>
                </a:ext>
              </a:extLst>
            </p:cNvPr>
            <p:cNvSpPr/>
            <p:nvPr/>
          </p:nvSpPr>
          <p:spPr>
            <a:xfrm>
              <a:off x="1904851" y="2882501"/>
              <a:ext cx="3463500" cy="2078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81;p21">
              <a:extLst>
                <a:ext uri="{FF2B5EF4-FFF2-40B4-BE49-F238E27FC236}">
                  <a16:creationId xmlns="" xmlns:a16="http://schemas.microsoft.com/office/drawing/2014/main" id="{58B4F2F5-1E25-8CAF-9F78-649D7808CD07}"/>
                </a:ext>
              </a:extLst>
            </p:cNvPr>
            <p:cNvSpPr txBox="1"/>
            <p:nvPr/>
          </p:nvSpPr>
          <p:spPr>
            <a:xfrm>
              <a:off x="1904851" y="2882501"/>
              <a:ext cx="34635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dirty="0">
                  <a:solidFill>
                    <a:schemeClr val="dk2"/>
                  </a:solidFill>
                </a:rPr>
                <a:t>I am a </a:t>
              </a:r>
              <a:r>
                <a:rPr lang="hu-HU" sz="2000" dirty="0" err="1">
                  <a:solidFill>
                    <a:schemeClr val="dk2"/>
                  </a:solidFill>
                </a:rPr>
                <a:t>researcher</a:t>
              </a:r>
              <a:r>
                <a:rPr lang="hu-HU" sz="2000" dirty="0">
                  <a:solidFill>
                    <a:schemeClr val="dk2"/>
                  </a:solidFill>
                </a:rPr>
                <a:t>, and I </a:t>
              </a:r>
              <a:r>
                <a:rPr lang="hu-HU" sz="2000" dirty="0" err="1">
                  <a:solidFill>
                    <a:schemeClr val="dk2"/>
                  </a:solidFill>
                </a:rPr>
                <a:t>have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some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questions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for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you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about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writing</a:t>
              </a:r>
              <a:r>
                <a:rPr lang="hu-HU" sz="2000" dirty="0">
                  <a:solidFill>
                    <a:schemeClr val="dk2"/>
                  </a:solidFill>
                </a:rPr>
                <a:t> a </a:t>
              </a:r>
              <a:r>
                <a:rPr lang="hu-HU" sz="2000" dirty="0" err="1">
                  <a:solidFill>
                    <a:schemeClr val="dk2"/>
                  </a:solidFill>
                </a:rPr>
                <a:t>study</a:t>
              </a:r>
              <a:endParaRPr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82;p21">
              <a:extLst>
                <a:ext uri="{FF2B5EF4-FFF2-40B4-BE49-F238E27FC236}">
                  <a16:creationId xmlns="" xmlns:a16="http://schemas.microsoft.com/office/drawing/2014/main" id="{D5622CBA-EBC5-2939-D502-48526A081036}"/>
                </a:ext>
              </a:extLst>
            </p:cNvPr>
            <p:cNvSpPr/>
            <p:nvPr/>
          </p:nvSpPr>
          <p:spPr>
            <a:xfrm>
              <a:off x="5714554" y="2882501"/>
              <a:ext cx="3463500" cy="2078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83;p21">
              <a:extLst>
                <a:ext uri="{FF2B5EF4-FFF2-40B4-BE49-F238E27FC236}">
                  <a16:creationId xmlns="" xmlns:a16="http://schemas.microsoft.com/office/drawing/2014/main" id="{22F9E64D-8AF4-80CE-E795-3870A4CAFE09}"/>
                </a:ext>
              </a:extLst>
            </p:cNvPr>
            <p:cNvSpPr txBox="1"/>
            <p:nvPr/>
          </p:nvSpPr>
          <p:spPr>
            <a:xfrm>
              <a:off x="5714554" y="2882501"/>
              <a:ext cx="34635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dirty="0" err="1">
                  <a:solidFill>
                    <a:schemeClr val="dk2"/>
                  </a:solidFill>
                </a:rPr>
                <a:t>I'm</a:t>
              </a:r>
              <a:r>
                <a:rPr lang="hu-HU" sz="2000" dirty="0">
                  <a:solidFill>
                    <a:schemeClr val="dk2"/>
                  </a:solidFill>
                </a:rPr>
                <a:t> a </a:t>
              </a:r>
              <a:r>
                <a:rPr lang="hu-HU" sz="2000" dirty="0" err="1">
                  <a:solidFill>
                    <a:schemeClr val="dk2"/>
                  </a:solidFill>
                </a:rPr>
                <a:t>graphic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designer</a:t>
              </a:r>
              <a:r>
                <a:rPr lang="hu-HU" sz="2000" dirty="0">
                  <a:solidFill>
                    <a:schemeClr val="dk2"/>
                  </a:solidFill>
                </a:rPr>
                <a:t>, I design </a:t>
              </a:r>
              <a:r>
                <a:rPr lang="hu-HU" sz="2000" dirty="0" err="1">
                  <a:solidFill>
                    <a:schemeClr val="dk2"/>
                  </a:solidFill>
                </a:rPr>
                <a:t>confectionery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packaging</a:t>
              </a:r>
              <a:r>
                <a:rPr lang="hu-HU" sz="2000" dirty="0">
                  <a:solidFill>
                    <a:schemeClr val="dk2"/>
                  </a:solidFill>
                </a:rPr>
                <a:t>, and I </a:t>
              </a:r>
              <a:r>
                <a:rPr lang="hu-HU" sz="2000" dirty="0" err="1">
                  <a:solidFill>
                    <a:schemeClr val="dk2"/>
                  </a:solidFill>
                </a:rPr>
                <a:t>occasionally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come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across</a:t>
              </a:r>
              <a:r>
                <a:rPr lang="hu-HU" sz="2000" dirty="0">
                  <a:solidFill>
                    <a:schemeClr val="dk2"/>
                  </a:solidFill>
                </a:rPr>
                <a:t> text </a:t>
              </a:r>
              <a:r>
                <a:rPr lang="hu-HU" sz="2000" dirty="0" err="1">
                  <a:solidFill>
                    <a:schemeClr val="dk2"/>
                  </a:solidFill>
                </a:rPr>
                <a:t>with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questionable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spelling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on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the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packaging</a:t>
              </a:r>
              <a:r>
                <a:rPr lang="hu-HU" sz="2000" dirty="0">
                  <a:solidFill>
                    <a:schemeClr val="dk2"/>
                  </a:solidFill>
                </a:rPr>
                <a:t>. </a:t>
              </a:r>
              <a:endParaRPr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856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d07448727b_0_7"/>
          <p:cNvSpPr/>
          <p:nvPr/>
        </p:nvSpPr>
        <p:spPr>
          <a:xfrm>
            <a:off x="8571345" y="1995055"/>
            <a:ext cx="942000" cy="249300"/>
          </a:xfrm>
          <a:prstGeom prst="rect">
            <a:avLst/>
          </a:prstGeom>
          <a:solidFill>
            <a:schemeClr val="lt1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2d07448727b_0_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hu-HU" sz="4500" b="1" dirty="0" err="1">
                <a:solidFill>
                  <a:schemeClr val="dk2"/>
                </a:solidFill>
              </a:rPr>
              <a:t>Previously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adjustment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designs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before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contacting</a:t>
            </a:r>
            <a:r>
              <a:rPr lang="hu-HU" sz="4500" b="1" dirty="0">
                <a:solidFill>
                  <a:schemeClr val="dk2"/>
                </a:solidFill>
              </a:rPr>
              <a:t> LCS</a:t>
            </a:r>
            <a:endParaRPr sz="4500" dirty="0">
              <a:solidFill>
                <a:schemeClr val="dk2"/>
              </a:solidFill>
            </a:endParaRPr>
          </a:p>
        </p:txBody>
      </p:sp>
      <p:sp>
        <p:nvSpPr>
          <p:cNvPr id="290" name="Google Shape;290;g2d07448727b_0_7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/>
          </a:p>
        </p:txBody>
      </p:sp>
      <p:pic>
        <p:nvPicPr>
          <p:cNvPr id="291" name="Google Shape;291;g2d07448727b_0_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5675" y="1898413"/>
            <a:ext cx="6761601" cy="4180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70;p21">
            <a:extLst>
              <a:ext uri="{FF2B5EF4-FFF2-40B4-BE49-F238E27FC236}">
                <a16:creationId xmlns="" xmlns:a16="http://schemas.microsoft.com/office/drawing/2014/main" id="{18F635EF-609A-B588-C022-33BAAF9E1327}"/>
              </a:ext>
            </a:extLst>
          </p:cNvPr>
          <p:cNvGrpSpPr/>
          <p:nvPr/>
        </p:nvGrpSpPr>
        <p:grpSpPr>
          <a:xfrm>
            <a:off x="446130" y="617266"/>
            <a:ext cx="11360700" cy="743400"/>
            <a:chOff x="0" y="10032"/>
            <a:chExt cx="11360700" cy="743400"/>
          </a:xfrm>
        </p:grpSpPr>
        <p:sp>
          <p:nvSpPr>
            <p:cNvPr id="3" name="Google Shape;271;p21">
              <a:extLst>
                <a:ext uri="{FF2B5EF4-FFF2-40B4-BE49-F238E27FC236}">
                  <a16:creationId xmlns="" xmlns:a16="http://schemas.microsoft.com/office/drawing/2014/main" id="{0098BA76-4291-57D9-2E5E-3DA022FBD5C2}"/>
                </a:ext>
              </a:extLst>
            </p:cNvPr>
            <p:cNvSpPr/>
            <p:nvPr/>
          </p:nvSpPr>
          <p:spPr>
            <a:xfrm>
              <a:off x="0" y="10032"/>
              <a:ext cx="11360700" cy="7434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72;p21">
              <a:extLst>
                <a:ext uri="{FF2B5EF4-FFF2-40B4-BE49-F238E27FC236}">
                  <a16:creationId xmlns="" xmlns:a16="http://schemas.microsoft.com/office/drawing/2014/main" id="{E80A915C-ADE8-3698-725F-7ED551597ACA}"/>
                </a:ext>
              </a:extLst>
            </p:cNvPr>
            <p:cNvSpPr txBox="1"/>
            <p:nvPr/>
          </p:nvSpPr>
          <p:spPr>
            <a:xfrm>
              <a:off x="36296" y="46328"/>
              <a:ext cx="11288100" cy="67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GB" sz="3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Previously adjustment designs before contacting LCS</a:t>
              </a:r>
            </a:p>
          </p:txBody>
        </p:sp>
      </p:grpSp>
      <p:grpSp>
        <p:nvGrpSpPr>
          <p:cNvPr id="18" name="Google Shape;299;g2d07448727b_0_34">
            <a:extLst>
              <a:ext uri="{FF2B5EF4-FFF2-40B4-BE49-F238E27FC236}">
                <a16:creationId xmlns="" xmlns:a16="http://schemas.microsoft.com/office/drawing/2014/main" id="{F8AA446C-713D-E101-A6D7-C4009B6329EA}"/>
              </a:ext>
            </a:extLst>
          </p:cNvPr>
          <p:cNvGrpSpPr/>
          <p:nvPr/>
        </p:nvGrpSpPr>
        <p:grpSpPr>
          <a:xfrm>
            <a:off x="685800" y="1815112"/>
            <a:ext cx="10951719" cy="4425622"/>
            <a:chOff x="0" y="458145"/>
            <a:chExt cx="11082905" cy="4502456"/>
          </a:xfrm>
        </p:grpSpPr>
        <p:sp>
          <p:nvSpPr>
            <p:cNvPr id="19" name="Google Shape;300;g2d07448727b_0_34">
              <a:extLst>
                <a:ext uri="{FF2B5EF4-FFF2-40B4-BE49-F238E27FC236}">
                  <a16:creationId xmlns="" xmlns:a16="http://schemas.microsoft.com/office/drawing/2014/main" id="{E01AB1DE-FA6F-D229-EB32-C9BCBC66EC09}"/>
                </a:ext>
              </a:extLst>
            </p:cNvPr>
            <p:cNvSpPr/>
            <p:nvPr/>
          </p:nvSpPr>
          <p:spPr>
            <a:xfrm>
              <a:off x="0" y="458145"/>
              <a:ext cx="3463500" cy="2078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1;g2d07448727b_0_34">
              <a:extLst>
                <a:ext uri="{FF2B5EF4-FFF2-40B4-BE49-F238E27FC236}">
                  <a16:creationId xmlns="" xmlns:a16="http://schemas.microsoft.com/office/drawing/2014/main" id="{FAA7ED53-0D4E-3D46-9B96-F67953C0B0E0}"/>
                </a:ext>
              </a:extLst>
            </p:cNvPr>
            <p:cNvSpPr txBox="1"/>
            <p:nvPr/>
          </p:nvSpPr>
          <p:spPr>
            <a:xfrm>
              <a:off x="0" y="458145"/>
              <a:ext cx="34635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dirty="0" err="1">
                  <a:solidFill>
                    <a:schemeClr val="dk2"/>
                  </a:solidFill>
                </a:rPr>
                <a:t>Searching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on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the</a:t>
              </a:r>
              <a:r>
                <a:rPr lang="hu-HU" sz="2000" dirty="0">
                  <a:solidFill>
                    <a:schemeClr val="dk2"/>
                  </a:solidFill>
                </a:rPr>
                <a:t> internet</a:t>
              </a:r>
              <a:endParaRPr sz="2000" dirty="0">
                <a:solidFill>
                  <a:schemeClr val="dk2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endParaRPr sz="2000" dirty="0">
                <a:solidFill>
                  <a:schemeClr val="dk2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b="1" dirty="0">
                  <a:solidFill>
                    <a:schemeClr val="dk2"/>
                  </a:solidFill>
                </a:rPr>
                <a:t>327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responses</a:t>
              </a:r>
              <a:endParaRPr sz="2000" dirty="0">
                <a:solidFill>
                  <a:schemeClr val="dk2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endParaRPr sz="2200" dirty="0">
                <a:solidFill>
                  <a:schemeClr val="dk2"/>
                </a:solidFill>
              </a:endParaRPr>
            </a:p>
          </p:txBody>
        </p:sp>
        <p:sp>
          <p:nvSpPr>
            <p:cNvPr id="21" name="Google Shape;302;g2d07448727b_0_34">
              <a:extLst>
                <a:ext uri="{FF2B5EF4-FFF2-40B4-BE49-F238E27FC236}">
                  <a16:creationId xmlns="" xmlns:a16="http://schemas.microsoft.com/office/drawing/2014/main" id="{7BAD584C-A07C-B83C-3B49-B6CB58587825}"/>
                </a:ext>
              </a:extLst>
            </p:cNvPr>
            <p:cNvSpPr/>
            <p:nvPr/>
          </p:nvSpPr>
          <p:spPr>
            <a:xfrm>
              <a:off x="3809702" y="458145"/>
              <a:ext cx="3463500" cy="2078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03;g2d07448727b_0_34">
              <a:extLst>
                <a:ext uri="{FF2B5EF4-FFF2-40B4-BE49-F238E27FC236}">
                  <a16:creationId xmlns="" xmlns:a16="http://schemas.microsoft.com/office/drawing/2014/main" id="{581819A9-C65A-3367-C0AC-8BCD29C313AE}"/>
                </a:ext>
              </a:extLst>
            </p:cNvPr>
            <p:cNvSpPr txBox="1"/>
            <p:nvPr/>
          </p:nvSpPr>
          <p:spPr>
            <a:xfrm>
              <a:off x="3809577" y="458145"/>
              <a:ext cx="34635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dirty="0">
                  <a:solidFill>
                    <a:schemeClr val="dk2"/>
                  </a:solidFill>
                </a:rPr>
                <a:t>Consulting </a:t>
              </a:r>
              <a:r>
                <a:rPr lang="hu-HU" sz="2000" dirty="0" err="1">
                  <a:solidFill>
                    <a:schemeClr val="dk2"/>
                  </a:solidFill>
                </a:rPr>
                <a:t>the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Hungarian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spelling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rulebook</a:t>
              </a:r>
              <a:endParaRPr sz="2000" dirty="0">
                <a:solidFill>
                  <a:schemeClr val="dk2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endParaRPr sz="2000" dirty="0">
                <a:solidFill>
                  <a:schemeClr val="dk2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b="1" dirty="0">
                  <a:solidFill>
                    <a:schemeClr val="dk2"/>
                  </a:solidFill>
                </a:rPr>
                <a:t>248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responses</a:t>
              </a:r>
              <a:endParaRPr sz="2000" dirty="0">
                <a:solidFill>
                  <a:schemeClr val="dk2"/>
                </a:solidFill>
              </a:endParaRPr>
            </a:p>
          </p:txBody>
        </p:sp>
        <p:sp>
          <p:nvSpPr>
            <p:cNvPr id="23" name="Google Shape;304;g2d07448727b_0_34">
              <a:extLst>
                <a:ext uri="{FF2B5EF4-FFF2-40B4-BE49-F238E27FC236}">
                  <a16:creationId xmlns="" xmlns:a16="http://schemas.microsoft.com/office/drawing/2014/main" id="{148D457C-6AD8-E104-233A-88F55BB81643}"/>
                </a:ext>
              </a:extLst>
            </p:cNvPr>
            <p:cNvSpPr/>
            <p:nvPr/>
          </p:nvSpPr>
          <p:spPr>
            <a:xfrm>
              <a:off x="7619405" y="458145"/>
              <a:ext cx="3463500" cy="2078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05;g2d07448727b_0_34">
              <a:extLst>
                <a:ext uri="{FF2B5EF4-FFF2-40B4-BE49-F238E27FC236}">
                  <a16:creationId xmlns="" xmlns:a16="http://schemas.microsoft.com/office/drawing/2014/main" id="{67A6099E-5BD6-D844-85C3-6CCE028D7CBB}"/>
                </a:ext>
              </a:extLst>
            </p:cNvPr>
            <p:cNvSpPr txBox="1"/>
            <p:nvPr/>
          </p:nvSpPr>
          <p:spPr>
            <a:xfrm>
              <a:off x="7619405" y="458145"/>
              <a:ext cx="34635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dirty="0">
                  <a:solidFill>
                    <a:schemeClr val="dk2"/>
                  </a:solidFill>
                </a:rPr>
                <a:t>Consulting </a:t>
              </a:r>
              <a:r>
                <a:rPr lang="hu-HU" sz="2000" dirty="0" err="1">
                  <a:solidFill>
                    <a:schemeClr val="dk2"/>
                  </a:solidFill>
                </a:rPr>
                <a:t>dictionaries</a:t>
              </a:r>
              <a:r>
                <a:rPr lang="hu-HU" sz="2000" dirty="0">
                  <a:solidFill>
                    <a:schemeClr val="dk2"/>
                  </a:solidFill>
                </a:rPr>
                <a:t> and/</a:t>
              </a:r>
              <a:r>
                <a:rPr lang="hu-HU" sz="2000" dirty="0" err="1">
                  <a:solidFill>
                    <a:schemeClr val="dk2"/>
                  </a:solidFill>
                </a:rPr>
                <a:t>or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handbooks</a:t>
              </a:r>
              <a:endParaRPr sz="2000" dirty="0">
                <a:solidFill>
                  <a:schemeClr val="dk2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endParaRPr sz="2000" dirty="0">
                <a:solidFill>
                  <a:schemeClr val="dk2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b="1" dirty="0">
                  <a:solidFill>
                    <a:schemeClr val="dk2"/>
                  </a:solidFill>
                </a:rPr>
                <a:t>104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responses</a:t>
              </a:r>
              <a:endParaRPr sz="2000" dirty="0">
                <a:solidFill>
                  <a:schemeClr val="dk2"/>
                </a:solidFill>
              </a:endParaRPr>
            </a:p>
          </p:txBody>
        </p:sp>
        <p:sp>
          <p:nvSpPr>
            <p:cNvPr id="25" name="Google Shape;306;g2d07448727b_0_34">
              <a:extLst>
                <a:ext uri="{FF2B5EF4-FFF2-40B4-BE49-F238E27FC236}">
                  <a16:creationId xmlns="" xmlns:a16="http://schemas.microsoft.com/office/drawing/2014/main" id="{8286B012-8D2F-19D0-25CD-FFDABD962A1E}"/>
                </a:ext>
              </a:extLst>
            </p:cNvPr>
            <p:cNvSpPr/>
            <p:nvPr/>
          </p:nvSpPr>
          <p:spPr>
            <a:xfrm>
              <a:off x="1904851" y="2882501"/>
              <a:ext cx="3463500" cy="2078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07;g2d07448727b_0_34">
              <a:extLst>
                <a:ext uri="{FF2B5EF4-FFF2-40B4-BE49-F238E27FC236}">
                  <a16:creationId xmlns="" xmlns:a16="http://schemas.microsoft.com/office/drawing/2014/main" id="{AC3B7EEC-9D9E-40A9-E51F-1B3A210268B0}"/>
                </a:ext>
              </a:extLst>
            </p:cNvPr>
            <p:cNvSpPr txBox="1"/>
            <p:nvPr/>
          </p:nvSpPr>
          <p:spPr>
            <a:xfrm>
              <a:off x="1904851" y="2882501"/>
              <a:ext cx="34635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dirty="0" err="1">
                  <a:solidFill>
                    <a:schemeClr val="dk2"/>
                  </a:solidFill>
                </a:rPr>
                <a:t>Asking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friends</a:t>
              </a:r>
              <a:r>
                <a:rPr lang="hu-HU" sz="2000" dirty="0">
                  <a:solidFill>
                    <a:schemeClr val="dk2"/>
                  </a:solidFill>
                </a:rPr>
                <a:t> and </a:t>
              </a:r>
              <a:r>
                <a:rPr lang="hu-HU" sz="2000" dirty="0" err="1">
                  <a:solidFill>
                    <a:schemeClr val="dk2"/>
                  </a:solidFill>
                </a:rPr>
                <a:t>family</a:t>
              </a:r>
              <a:endParaRPr sz="2000" dirty="0">
                <a:solidFill>
                  <a:schemeClr val="dk2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endParaRPr sz="2000" dirty="0">
                <a:solidFill>
                  <a:schemeClr val="dk2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b="1" dirty="0">
                  <a:solidFill>
                    <a:schemeClr val="dk2"/>
                  </a:solidFill>
                </a:rPr>
                <a:t>100 </a:t>
              </a:r>
              <a:r>
                <a:rPr lang="hu-HU" sz="2000" dirty="0" err="1">
                  <a:solidFill>
                    <a:schemeClr val="dk2"/>
                  </a:solidFill>
                </a:rPr>
                <a:t>responses</a:t>
              </a:r>
              <a:endParaRPr sz="2000" dirty="0">
                <a:solidFill>
                  <a:schemeClr val="dk2"/>
                </a:solidFill>
              </a:endParaRPr>
            </a:p>
          </p:txBody>
        </p:sp>
        <p:sp>
          <p:nvSpPr>
            <p:cNvPr id="27" name="Google Shape;308;g2d07448727b_0_34">
              <a:extLst>
                <a:ext uri="{FF2B5EF4-FFF2-40B4-BE49-F238E27FC236}">
                  <a16:creationId xmlns="" xmlns:a16="http://schemas.microsoft.com/office/drawing/2014/main" id="{E199B7FB-32D3-9DD3-EC82-D8CB8CC4C4CB}"/>
                </a:ext>
              </a:extLst>
            </p:cNvPr>
            <p:cNvSpPr/>
            <p:nvPr/>
          </p:nvSpPr>
          <p:spPr>
            <a:xfrm>
              <a:off x="5714554" y="2882501"/>
              <a:ext cx="3463500" cy="2078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9;g2d07448727b_0_34">
              <a:extLst>
                <a:ext uri="{FF2B5EF4-FFF2-40B4-BE49-F238E27FC236}">
                  <a16:creationId xmlns="" xmlns:a16="http://schemas.microsoft.com/office/drawing/2014/main" id="{710B0E2B-0163-4531-6D74-C4A60905FE8B}"/>
                </a:ext>
              </a:extLst>
            </p:cNvPr>
            <p:cNvSpPr txBox="1"/>
            <p:nvPr/>
          </p:nvSpPr>
          <p:spPr>
            <a:xfrm>
              <a:off x="5714554" y="2882501"/>
              <a:ext cx="34635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dirty="0" err="1">
                  <a:solidFill>
                    <a:schemeClr val="dk2"/>
                  </a:solidFill>
                </a:rPr>
                <a:t>Contacting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another</a:t>
              </a:r>
              <a:r>
                <a:rPr lang="hu-HU" sz="2000" dirty="0">
                  <a:solidFill>
                    <a:schemeClr val="dk2"/>
                  </a:solidFill>
                </a:rPr>
                <a:t> language </a:t>
              </a:r>
              <a:r>
                <a:rPr lang="hu-HU" sz="2000" dirty="0" err="1">
                  <a:solidFill>
                    <a:schemeClr val="dk2"/>
                  </a:solidFill>
                </a:rPr>
                <a:t>consulting</a:t>
              </a:r>
              <a:r>
                <a:rPr lang="hu-HU" sz="2000" dirty="0">
                  <a:solidFill>
                    <a:schemeClr val="dk2"/>
                  </a:solidFill>
                </a:rPr>
                <a:t> service</a:t>
              </a:r>
              <a:endParaRPr sz="2000" dirty="0">
                <a:solidFill>
                  <a:schemeClr val="dk2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endParaRPr sz="2000" dirty="0">
                <a:solidFill>
                  <a:schemeClr val="dk2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b="1" dirty="0">
                  <a:solidFill>
                    <a:schemeClr val="dk2"/>
                  </a:solidFill>
                </a:rPr>
                <a:t>32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responses</a:t>
              </a:r>
              <a:endParaRPr sz="2000" dirty="0">
                <a:solidFill>
                  <a:schemeClr val="dk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6482851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70;p21">
            <a:extLst>
              <a:ext uri="{FF2B5EF4-FFF2-40B4-BE49-F238E27FC236}">
                <a16:creationId xmlns="" xmlns:a16="http://schemas.microsoft.com/office/drawing/2014/main" id="{18F635EF-609A-B588-C022-33BAAF9E1327}"/>
              </a:ext>
            </a:extLst>
          </p:cNvPr>
          <p:cNvGrpSpPr/>
          <p:nvPr/>
        </p:nvGrpSpPr>
        <p:grpSpPr>
          <a:xfrm>
            <a:off x="446130" y="617266"/>
            <a:ext cx="11360700" cy="743400"/>
            <a:chOff x="0" y="10032"/>
            <a:chExt cx="11360700" cy="743400"/>
          </a:xfrm>
        </p:grpSpPr>
        <p:sp>
          <p:nvSpPr>
            <p:cNvPr id="3" name="Google Shape;271;p21">
              <a:extLst>
                <a:ext uri="{FF2B5EF4-FFF2-40B4-BE49-F238E27FC236}">
                  <a16:creationId xmlns="" xmlns:a16="http://schemas.microsoft.com/office/drawing/2014/main" id="{0098BA76-4291-57D9-2E5E-3DA022FBD5C2}"/>
                </a:ext>
              </a:extLst>
            </p:cNvPr>
            <p:cNvSpPr/>
            <p:nvPr/>
          </p:nvSpPr>
          <p:spPr>
            <a:xfrm>
              <a:off x="0" y="10032"/>
              <a:ext cx="11360700" cy="7434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72;p21">
              <a:extLst>
                <a:ext uri="{FF2B5EF4-FFF2-40B4-BE49-F238E27FC236}">
                  <a16:creationId xmlns="" xmlns:a16="http://schemas.microsoft.com/office/drawing/2014/main" id="{E80A915C-ADE8-3698-725F-7ED551597ACA}"/>
                </a:ext>
              </a:extLst>
            </p:cNvPr>
            <p:cNvSpPr txBox="1"/>
            <p:nvPr/>
          </p:nvSpPr>
          <p:spPr>
            <a:xfrm>
              <a:off x="36296" y="46328"/>
              <a:ext cx="11288100" cy="67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marL="0" lvl="0" indent="0" algn="l" rtl="0">
                <a:lnSpc>
                  <a:spcPct val="8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4800"/>
                <a:buFont typeface="Calibri"/>
                <a:buNone/>
              </a:pPr>
              <a:r>
                <a:rPr lang="en-GB" sz="3200" b="1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Some reason why they finally contacted LCS</a:t>
              </a:r>
            </a:p>
          </p:txBody>
        </p:sp>
      </p:grpSp>
      <p:grpSp>
        <p:nvGrpSpPr>
          <p:cNvPr id="5" name="Google Shape;317;g2d07448727b_0_51">
            <a:extLst>
              <a:ext uri="{FF2B5EF4-FFF2-40B4-BE49-F238E27FC236}">
                <a16:creationId xmlns="" xmlns:a16="http://schemas.microsoft.com/office/drawing/2014/main" id="{43ABFE9A-4D5E-965E-1293-89657C8FD8EB}"/>
              </a:ext>
            </a:extLst>
          </p:cNvPr>
          <p:cNvGrpSpPr/>
          <p:nvPr/>
        </p:nvGrpSpPr>
        <p:grpSpPr>
          <a:xfrm>
            <a:off x="676656" y="1815112"/>
            <a:ext cx="10960863" cy="4389326"/>
            <a:chOff x="0" y="458145"/>
            <a:chExt cx="11082905" cy="4502456"/>
          </a:xfrm>
        </p:grpSpPr>
        <p:sp>
          <p:nvSpPr>
            <p:cNvPr id="6" name="Google Shape;318;g2d07448727b_0_51">
              <a:extLst>
                <a:ext uri="{FF2B5EF4-FFF2-40B4-BE49-F238E27FC236}">
                  <a16:creationId xmlns="" xmlns:a16="http://schemas.microsoft.com/office/drawing/2014/main" id="{232FBB91-B8B3-AD34-0342-9C32560E4B47}"/>
                </a:ext>
              </a:extLst>
            </p:cNvPr>
            <p:cNvSpPr/>
            <p:nvPr/>
          </p:nvSpPr>
          <p:spPr>
            <a:xfrm>
              <a:off x="0" y="458145"/>
              <a:ext cx="3463500" cy="2078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9;g2d07448727b_0_51">
              <a:extLst>
                <a:ext uri="{FF2B5EF4-FFF2-40B4-BE49-F238E27FC236}">
                  <a16:creationId xmlns="" xmlns:a16="http://schemas.microsoft.com/office/drawing/2014/main" id="{E4D7583A-DAE3-4002-E353-6D69831CE6DC}"/>
                </a:ext>
              </a:extLst>
            </p:cNvPr>
            <p:cNvSpPr txBox="1"/>
            <p:nvPr/>
          </p:nvSpPr>
          <p:spPr>
            <a:xfrm>
              <a:off x="0" y="458145"/>
              <a:ext cx="34635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dirty="0" err="1">
                  <a:solidFill>
                    <a:schemeClr val="dk2"/>
                  </a:solidFill>
                </a:rPr>
                <a:t>Recommended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by</a:t>
              </a:r>
              <a:r>
                <a:rPr lang="hu-HU" sz="2000" dirty="0">
                  <a:solidFill>
                    <a:schemeClr val="dk2"/>
                  </a:solidFill>
                </a:rPr>
                <a:t> a </a:t>
              </a:r>
              <a:r>
                <a:rPr lang="hu-HU" sz="2000" dirty="0" err="1">
                  <a:solidFill>
                    <a:schemeClr val="dk2"/>
                  </a:solidFill>
                </a:rPr>
                <a:t>dear</a:t>
              </a:r>
              <a:r>
                <a:rPr lang="hu-HU" sz="2000" dirty="0">
                  <a:solidFill>
                    <a:schemeClr val="dk2"/>
                  </a:solidFill>
                </a:rPr>
                <a:t> editor </a:t>
              </a:r>
              <a:r>
                <a:rPr lang="hu-HU" sz="2000" dirty="0" err="1">
                  <a:solidFill>
                    <a:schemeClr val="dk2"/>
                  </a:solidFill>
                </a:rPr>
                <a:t>friend</a:t>
              </a:r>
              <a:r>
                <a:rPr lang="hu-HU" sz="2000" dirty="0">
                  <a:solidFill>
                    <a:schemeClr val="dk2"/>
                  </a:solidFill>
                </a:rPr>
                <a:t>.</a:t>
              </a:r>
              <a:endParaRPr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320;g2d07448727b_0_51">
              <a:extLst>
                <a:ext uri="{FF2B5EF4-FFF2-40B4-BE49-F238E27FC236}">
                  <a16:creationId xmlns="" xmlns:a16="http://schemas.microsoft.com/office/drawing/2014/main" id="{7C3A7769-3DC5-0B5F-65B2-23C0E79CB19E}"/>
                </a:ext>
              </a:extLst>
            </p:cNvPr>
            <p:cNvSpPr/>
            <p:nvPr/>
          </p:nvSpPr>
          <p:spPr>
            <a:xfrm>
              <a:off x="3809702" y="458145"/>
              <a:ext cx="3463500" cy="2078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21;g2d07448727b_0_51">
              <a:extLst>
                <a:ext uri="{FF2B5EF4-FFF2-40B4-BE49-F238E27FC236}">
                  <a16:creationId xmlns="" xmlns:a16="http://schemas.microsoft.com/office/drawing/2014/main" id="{0F84CA29-4FBF-41B2-D3EE-4DC067BF0DCD}"/>
                </a:ext>
              </a:extLst>
            </p:cNvPr>
            <p:cNvSpPr txBox="1"/>
            <p:nvPr/>
          </p:nvSpPr>
          <p:spPr>
            <a:xfrm>
              <a:off x="3809702" y="458145"/>
              <a:ext cx="34635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dirty="0" err="1">
                  <a:solidFill>
                    <a:schemeClr val="dk2"/>
                  </a:solidFill>
                </a:rPr>
                <a:t>If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there</a:t>
              </a:r>
              <a:r>
                <a:rPr lang="hu-HU" sz="2000" dirty="0">
                  <a:solidFill>
                    <a:schemeClr val="dk2"/>
                  </a:solidFill>
                </a:rPr>
                <a:t> is a </a:t>
              </a:r>
              <a:r>
                <a:rPr lang="hu-HU" sz="2000" dirty="0" err="1">
                  <a:solidFill>
                    <a:schemeClr val="dk2"/>
                  </a:solidFill>
                </a:rPr>
                <a:t>competent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institution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for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answering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questions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about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grammar</a:t>
              </a:r>
              <a:r>
                <a:rPr lang="hu-HU" sz="2000" dirty="0">
                  <a:solidFill>
                    <a:schemeClr val="dk2"/>
                  </a:solidFill>
                </a:rPr>
                <a:t>, </a:t>
              </a:r>
              <a:r>
                <a:rPr lang="hu-HU" sz="2000" dirty="0" err="1">
                  <a:solidFill>
                    <a:schemeClr val="dk2"/>
                  </a:solidFill>
                </a:rPr>
                <a:t>it</a:t>
              </a:r>
              <a:r>
                <a:rPr lang="hu-HU" sz="2000" dirty="0">
                  <a:solidFill>
                    <a:schemeClr val="dk2"/>
                  </a:solidFill>
                </a:rPr>
                <a:t> is </a:t>
              </a:r>
              <a:r>
                <a:rPr lang="hu-HU" sz="2000" dirty="0" err="1">
                  <a:solidFill>
                    <a:schemeClr val="dk2"/>
                  </a:solidFill>
                </a:rPr>
                <a:t>the</a:t>
              </a:r>
              <a:r>
                <a:rPr lang="hu-HU" sz="2000" dirty="0">
                  <a:solidFill>
                    <a:schemeClr val="dk2"/>
                  </a:solidFill>
                </a:rPr>
                <a:t> [</a:t>
              </a:r>
              <a:r>
                <a:rPr lang="hu-HU" sz="2000" dirty="0" err="1">
                  <a:solidFill>
                    <a:schemeClr val="dk2"/>
                  </a:solidFill>
                </a:rPr>
                <a:t>Hungarian</a:t>
              </a:r>
              <a:r>
                <a:rPr lang="hu-HU" sz="2000" dirty="0">
                  <a:solidFill>
                    <a:schemeClr val="dk2"/>
                  </a:solidFill>
                </a:rPr>
                <a:t>] Research Centre </a:t>
              </a:r>
              <a:r>
                <a:rPr lang="hu-HU" sz="2000" dirty="0" err="1">
                  <a:solidFill>
                    <a:schemeClr val="dk2"/>
                  </a:solidFill>
                </a:rPr>
                <a:t>for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Linguistics</a:t>
              </a:r>
              <a:r>
                <a:rPr lang="hu-HU" sz="2000" dirty="0">
                  <a:solidFill>
                    <a:schemeClr val="dk2"/>
                  </a:solidFill>
                </a:rPr>
                <a:t>!</a:t>
              </a:r>
              <a:endParaRPr sz="1200" dirty="0"/>
            </a:p>
          </p:txBody>
        </p:sp>
        <p:sp>
          <p:nvSpPr>
            <p:cNvPr id="10" name="Google Shape;322;g2d07448727b_0_51">
              <a:extLst>
                <a:ext uri="{FF2B5EF4-FFF2-40B4-BE49-F238E27FC236}">
                  <a16:creationId xmlns="" xmlns:a16="http://schemas.microsoft.com/office/drawing/2014/main" id="{3B91C9CE-68D1-BEB8-9472-61265D611AB5}"/>
                </a:ext>
              </a:extLst>
            </p:cNvPr>
            <p:cNvSpPr/>
            <p:nvPr/>
          </p:nvSpPr>
          <p:spPr>
            <a:xfrm>
              <a:off x="7619405" y="458145"/>
              <a:ext cx="3463500" cy="2078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23;g2d07448727b_0_51">
              <a:extLst>
                <a:ext uri="{FF2B5EF4-FFF2-40B4-BE49-F238E27FC236}">
                  <a16:creationId xmlns="" xmlns:a16="http://schemas.microsoft.com/office/drawing/2014/main" id="{8EA82D69-D4DD-2443-6FCB-BE157F621B77}"/>
                </a:ext>
              </a:extLst>
            </p:cNvPr>
            <p:cNvSpPr txBox="1"/>
            <p:nvPr/>
          </p:nvSpPr>
          <p:spPr>
            <a:xfrm>
              <a:off x="7619405" y="458145"/>
              <a:ext cx="34635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dirty="0">
                  <a:solidFill>
                    <a:schemeClr val="dk2"/>
                  </a:solidFill>
                </a:rPr>
                <a:t>I </a:t>
              </a:r>
              <a:r>
                <a:rPr lang="hu-HU" sz="2000" dirty="0" err="1">
                  <a:solidFill>
                    <a:schemeClr val="dk2"/>
                  </a:solidFill>
                </a:rPr>
                <a:t>have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confidence</a:t>
              </a:r>
              <a:r>
                <a:rPr lang="hu-HU" sz="2000" dirty="0">
                  <a:solidFill>
                    <a:schemeClr val="dk2"/>
                  </a:solidFill>
                </a:rPr>
                <a:t> in </a:t>
              </a:r>
              <a:r>
                <a:rPr lang="hu-HU" sz="2000" dirty="0" err="1">
                  <a:solidFill>
                    <a:schemeClr val="dk2"/>
                  </a:solidFill>
                </a:rPr>
                <a:t>their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expertise</a:t>
              </a:r>
              <a:r>
                <a:rPr lang="hu-HU" sz="2000" dirty="0">
                  <a:solidFill>
                    <a:schemeClr val="dk2"/>
                  </a:solidFill>
                </a:rPr>
                <a:t>.</a:t>
              </a:r>
              <a:endParaRPr sz="1200" dirty="0"/>
            </a:p>
          </p:txBody>
        </p:sp>
        <p:sp>
          <p:nvSpPr>
            <p:cNvPr id="12" name="Google Shape;324;g2d07448727b_0_51">
              <a:extLst>
                <a:ext uri="{FF2B5EF4-FFF2-40B4-BE49-F238E27FC236}">
                  <a16:creationId xmlns="" xmlns:a16="http://schemas.microsoft.com/office/drawing/2014/main" id="{FAF99591-4DC1-15E6-1AFD-57AD54F984E2}"/>
                </a:ext>
              </a:extLst>
            </p:cNvPr>
            <p:cNvSpPr/>
            <p:nvPr/>
          </p:nvSpPr>
          <p:spPr>
            <a:xfrm>
              <a:off x="1904851" y="2882501"/>
              <a:ext cx="3463500" cy="2078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25;g2d07448727b_0_51">
              <a:extLst>
                <a:ext uri="{FF2B5EF4-FFF2-40B4-BE49-F238E27FC236}">
                  <a16:creationId xmlns="" xmlns:a16="http://schemas.microsoft.com/office/drawing/2014/main" id="{841DE9F8-F530-3157-55FB-D939EBC260D6}"/>
                </a:ext>
              </a:extLst>
            </p:cNvPr>
            <p:cNvSpPr txBox="1"/>
            <p:nvPr/>
          </p:nvSpPr>
          <p:spPr>
            <a:xfrm>
              <a:off x="1904851" y="2882501"/>
              <a:ext cx="34635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dirty="0">
                  <a:solidFill>
                    <a:schemeClr val="dk2"/>
                  </a:solidFill>
                </a:rPr>
                <a:t>I </a:t>
              </a:r>
              <a:r>
                <a:rPr lang="hu-HU" sz="2000" dirty="0" err="1">
                  <a:solidFill>
                    <a:schemeClr val="dk2"/>
                  </a:solidFill>
                </a:rPr>
                <a:t>found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this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alternative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on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the</a:t>
              </a:r>
              <a:r>
                <a:rPr lang="hu-HU" sz="2000" dirty="0">
                  <a:solidFill>
                    <a:schemeClr val="dk2"/>
                  </a:solidFill>
                </a:rPr>
                <a:t> helyesiras.hu (= </a:t>
              </a:r>
              <a:r>
                <a:rPr lang="hu-HU" sz="2000" dirty="0" err="1">
                  <a:solidFill>
                    <a:schemeClr val="dk2"/>
                  </a:solidFill>
                </a:rPr>
                <a:t>Hungarian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Spelling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Advisory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Portal</a:t>
              </a:r>
              <a:r>
                <a:rPr lang="hu-HU" sz="2000" dirty="0">
                  <a:solidFill>
                    <a:schemeClr val="dk2"/>
                  </a:solidFill>
                </a:rPr>
                <a:t>) website.</a:t>
              </a:r>
              <a:endParaRPr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326;g2d07448727b_0_51">
              <a:extLst>
                <a:ext uri="{FF2B5EF4-FFF2-40B4-BE49-F238E27FC236}">
                  <a16:creationId xmlns="" xmlns:a16="http://schemas.microsoft.com/office/drawing/2014/main" id="{1A0337CF-EA62-B139-D287-9C398EC67458}"/>
                </a:ext>
              </a:extLst>
            </p:cNvPr>
            <p:cNvSpPr/>
            <p:nvPr/>
          </p:nvSpPr>
          <p:spPr>
            <a:xfrm>
              <a:off x="5714554" y="2882501"/>
              <a:ext cx="3463500" cy="2078100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27;g2d07448727b_0_51">
              <a:extLst>
                <a:ext uri="{FF2B5EF4-FFF2-40B4-BE49-F238E27FC236}">
                  <a16:creationId xmlns="" xmlns:a16="http://schemas.microsoft.com/office/drawing/2014/main" id="{60DEDBBA-6A27-3C21-43C5-F82EF03B4D81}"/>
                </a:ext>
              </a:extLst>
            </p:cNvPr>
            <p:cNvSpPr txBox="1"/>
            <p:nvPr/>
          </p:nvSpPr>
          <p:spPr>
            <a:xfrm>
              <a:off x="5714554" y="2882501"/>
              <a:ext cx="3463500" cy="207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200"/>
                <a:buFont typeface="Arial"/>
                <a:buNone/>
              </a:pPr>
              <a:r>
                <a:rPr lang="hu-HU" sz="2000" dirty="0">
                  <a:solidFill>
                    <a:schemeClr val="dk2"/>
                  </a:solidFill>
                </a:rPr>
                <a:t>I </a:t>
              </a:r>
              <a:r>
                <a:rPr lang="hu-HU" sz="2000" dirty="0" err="1">
                  <a:solidFill>
                    <a:schemeClr val="dk2"/>
                  </a:solidFill>
                </a:rPr>
                <a:t>came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to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you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because</a:t>
              </a:r>
              <a:r>
                <a:rPr lang="hu-HU" sz="2000" dirty="0">
                  <a:solidFill>
                    <a:schemeClr val="dk2"/>
                  </a:solidFill>
                </a:rPr>
                <a:t> I </a:t>
              </a:r>
              <a:r>
                <a:rPr lang="hu-HU" sz="2000" dirty="0" err="1">
                  <a:solidFill>
                    <a:schemeClr val="dk2"/>
                  </a:solidFill>
                </a:rPr>
                <a:t>have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received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help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from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you</a:t>
              </a:r>
              <a:r>
                <a:rPr lang="hu-HU" sz="2000" dirty="0">
                  <a:solidFill>
                    <a:schemeClr val="dk2"/>
                  </a:solidFill>
                </a:rPr>
                <a:t> in </a:t>
              </a:r>
              <a:r>
                <a:rPr lang="hu-HU" sz="2000" dirty="0" err="1">
                  <a:solidFill>
                    <a:schemeClr val="dk2"/>
                  </a:solidFill>
                </a:rPr>
                <a:t>the</a:t>
              </a:r>
              <a:r>
                <a:rPr lang="hu-HU" sz="2000" dirty="0">
                  <a:solidFill>
                    <a:schemeClr val="dk2"/>
                  </a:solidFill>
                </a:rPr>
                <a:t> </a:t>
              </a:r>
              <a:r>
                <a:rPr lang="hu-HU" sz="2000" dirty="0" err="1">
                  <a:solidFill>
                    <a:schemeClr val="dk2"/>
                  </a:solidFill>
                </a:rPr>
                <a:t>past</a:t>
              </a:r>
              <a:r>
                <a:rPr lang="hu-HU" sz="2000" dirty="0">
                  <a:solidFill>
                    <a:schemeClr val="dk2"/>
                  </a:solidFill>
                </a:rPr>
                <a:t>.</a:t>
              </a:r>
              <a:endParaRPr sz="2000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18582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"/>
          <p:cNvSpPr txBox="1">
            <a:spLocks noGrp="1"/>
          </p:cNvSpPr>
          <p:nvPr>
            <p:ph type="ctrTitle"/>
          </p:nvPr>
        </p:nvSpPr>
        <p:spPr>
          <a:xfrm>
            <a:off x="1066800" y="1645920"/>
            <a:ext cx="10058400" cy="3566160"/>
          </a:xfrm>
          <a:prstGeom prst="rect">
            <a:avLst/>
          </a:prstGeom>
          <a:solidFill>
            <a:srgbClr val="FB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</a:pPr>
            <a:r>
              <a:rPr lang="hu-HU" sz="6600" b="1" dirty="0">
                <a:solidFill>
                  <a:schemeClr val="dk2"/>
                </a:solidFill>
              </a:rPr>
              <a:t>The main </a:t>
            </a:r>
            <a:r>
              <a:rPr lang="hu-HU" sz="6600" b="1" dirty="0" err="1">
                <a:solidFill>
                  <a:schemeClr val="dk2"/>
                </a:solidFill>
              </a:rPr>
              <a:t>strategies</a:t>
            </a:r>
            <a:r>
              <a:rPr lang="hu-HU" sz="6600" b="1" dirty="0">
                <a:solidFill>
                  <a:schemeClr val="dk2"/>
                </a:solidFill>
              </a:rPr>
              <a:t> of language </a:t>
            </a:r>
            <a:r>
              <a:rPr lang="hu-HU" sz="6600" b="1" dirty="0" err="1">
                <a:solidFill>
                  <a:schemeClr val="dk2"/>
                </a:solidFill>
              </a:rPr>
              <a:t>consulting</a:t>
            </a:r>
            <a:endParaRPr sz="6600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d1f6f43f22_1_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500" b="1" dirty="0">
                <a:solidFill>
                  <a:schemeClr val="dk2"/>
                </a:solidFill>
              </a:rPr>
              <a:t>Language </a:t>
            </a:r>
            <a:r>
              <a:rPr lang="hu-HU" sz="4500" b="1" dirty="0" err="1">
                <a:solidFill>
                  <a:schemeClr val="dk2"/>
                </a:solidFill>
              </a:rPr>
              <a:t>consulting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strategies</a:t>
            </a:r>
            <a:endParaRPr sz="4500" b="1" dirty="0">
              <a:solidFill>
                <a:schemeClr val="dk2"/>
              </a:solidFill>
            </a:endParaRPr>
          </a:p>
        </p:txBody>
      </p:sp>
      <p:sp>
        <p:nvSpPr>
          <p:cNvPr id="339" name="Google Shape;339;g2d1f6f43f22_1_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Answering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questions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development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adjustment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design,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possible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solutions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Language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consulting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strategies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depend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the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type</a:t>
            </a:r>
            <a:r>
              <a:rPr lang="hu-HU" dirty="0">
                <a:solidFill>
                  <a:schemeClr val="bg2"/>
                </a:solidFill>
              </a:rPr>
              <a:t> of </a:t>
            </a:r>
            <a:r>
              <a:rPr lang="hu-HU" dirty="0" err="1">
                <a:solidFill>
                  <a:schemeClr val="bg2"/>
                </a:solidFill>
              </a:rPr>
              <a:t>problem</a:t>
            </a:r>
            <a:endParaRPr dirty="0">
              <a:solidFill>
                <a:schemeClr val="bg2"/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the</a:t>
            </a:r>
            <a:r>
              <a:rPr lang="hu-HU" dirty="0">
                <a:solidFill>
                  <a:schemeClr val="bg2"/>
                </a:solidFill>
              </a:rPr>
              <a:t> context in </a:t>
            </a:r>
            <a:r>
              <a:rPr lang="hu-HU" dirty="0" err="1">
                <a:solidFill>
                  <a:schemeClr val="bg2"/>
                </a:solidFill>
              </a:rPr>
              <a:t>which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the</a:t>
            </a:r>
            <a:r>
              <a:rPr lang="hu-HU" dirty="0">
                <a:solidFill>
                  <a:schemeClr val="bg2"/>
                </a:solidFill>
              </a:rPr>
              <a:t> language </a:t>
            </a:r>
            <a:r>
              <a:rPr lang="hu-HU" dirty="0" err="1">
                <a:solidFill>
                  <a:schemeClr val="bg2"/>
                </a:solidFill>
              </a:rPr>
              <a:t>problem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occurs</a:t>
            </a:r>
            <a:endParaRPr dirty="0">
              <a:solidFill>
                <a:schemeClr val="bg2"/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the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role</a:t>
            </a:r>
            <a:r>
              <a:rPr lang="hu-HU" dirty="0">
                <a:solidFill>
                  <a:schemeClr val="bg2"/>
                </a:solidFill>
              </a:rPr>
              <a:t> played </a:t>
            </a:r>
            <a:r>
              <a:rPr lang="hu-HU" dirty="0" err="1">
                <a:solidFill>
                  <a:schemeClr val="bg2"/>
                </a:solidFill>
              </a:rPr>
              <a:t>by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the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problem</a:t>
            </a:r>
            <a:endParaRPr dirty="0">
              <a:solidFill>
                <a:schemeClr val="bg2"/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the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motivations</a:t>
            </a:r>
            <a:r>
              <a:rPr lang="hu-HU" dirty="0">
                <a:solidFill>
                  <a:schemeClr val="bg2"/>
                </a:solidFill>
              </a:rPr>
              <a:t> and </a:t>
            </a:r>
            <a:r>
              <a:rPr lang="hu-HU" dirty="0" err="1">
                <a:solidFill>
                  <a:schemeClr val="bg2"/>
                </a:solidFill>
              </a:rPr>
              <a:t>intentions</a:t>
            </a:r>
            <a:r>
              <a:rPr lang="hu-HU" dirty="0">
                <a:solidFill>
                  <a:schemeClr val="bg2"/>
                </a:solidFill>
              </a:rPr>
              <a:t> of </a:t>
            </a:r>
            <a:r>
              <a:rPr lang="hu-HU" dirty="0" err="1">
                <a:solidFill>
                  <a:schemeClr val="bg2"/>
                </a:solidFill>
              </a:rPr>
              <a:t>the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inquirer</a:t>
            </a:r>
            <a:endParaRPr dirty="0">
              <a:solidFill>
                <a:schemeClr val="bg2"/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the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inquirer’s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adjustment</a:t>
            </a:r>
            <a:r>
              <a:rPr lang="hu-HU" dirty="0">
                <a:solidFill>
                  <a:schemeClr val="bg2"/>
                </a:solidFill>
              </a:rPr>
              <a:t> design, </a:t>
            </a:r>
            <a:r>
              <a:rPr lang="hu-HU" dirty="0" err="1">
                <a:solidFill>
                  <a:schemeClr val="bg2"/>
                </a:solidFill>
              </a:rPr>
              <a:t>preconceptions</a:t>
            </a:r>
            <a:r>
              <a:rPr lang="hu-HU" dirty="0">
                <a:solidFill>
                  <a:schemeClr val="bg2"/>
                </a:solidFill>
              </a:rPr>
              <a:t>,</a:t>
            </a:r>
            <a:endParaRPr dirty="0">
              <a:solidFill>
                <a:schemeClr val="bg2"/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the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type</a:t>
            </a:r>
            <a:r>
              <a:rPr lang="hu-HU" dirty="0">
                <a:solidFill>
                  <a:schemeClr val="bg2"/>
                </a:solidFill>
              </a:rPr>
              <a:t> of </a:t>
            </a:r>
            <a:r>
              <a:rPr lang="hu-HU" dirty="0" err="1">
                <a:solidFill>
                  <a:schemeClr val="bg2"/>
                </a:solidFill>
              </a:rPr>
              <a:t>background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knowledge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to</a:t>
            </a:r>
            <a:r>
              <a:rPr lang="hu-HU" dirty="0">
                <a:solidFill>
                  <a:schemeClr val="bg2"/>
                </a:solidFill>
              </a:rPr>
              <a:t> be </a:t>
            </a:r>
            <a:r>
              <a:rPr lang="hu-HU" dirty="0" err="1">
                <a:solidFill>
                  <a:schemeClr val="bg2"/>
                </a:solidFill>
              </a:rPr>
              <a:t>applied</a:t>
            </a:r>
            <a:endParaRPr dirty="0">
              <a:solidFill>
                <a:schemeClr val="bg2"/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the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availability</a:t>
            </a:r>
            <a:r>
              <a:rPr lang="hu-HU" dirty="0">
                <a:solidFill>
                  <a:schemeClr val="bg2"/>
                </a:solidFill>
              </a:rPr>
              <a:t> of </a:t>
            </a:r>
            <a:r>
              <a:rPr lang="hu-HU" dirty="0" err="1">
                <a:solidFill>
                  <a:schemeClr val="bg2"/>
                </a:solidFill>
              </a:rPr>
              <a:t>resources</a:t>
            </a:r>
            <a:r>
              <a:rPr lang="hu-HU" dirty="0">
                <a:solidFill>
                  <a:schemeClr val="bg2"/>
                </a:solidFill>
              </a:rPr>
              <a:t>, </a:t>
            </a:r>
            <a:r>
              <a:rPr lang="hu-HU" dirty="0" err="1">
                <a:solidFill>
                  <a:schemeClr val="bg2"/>
                </a:solidFill>
              </a:rPr>
              <a:t>databases</a:t>
            </a:r>
            <a:r>
              <a:rPr lang="hu-HU" dirty="0">
                <a:solidFill>
                  <a:schemeClr val="bg2"/>
                </a:solidFill>
              </a:rPr>
              <a:t>, </a:t>
            </a:r>
            <a:r>
              <a:rPr lang="hu-HU" dirty="0" err="1">
                <a:solidFill>
                  <a:schemeClr val="bg2"/>
                </a:solidFill>
              </a:rPr>
              <a:t>dictionaries</a:t>
            </a:r>
            <a:r>
              <a:rPr lang="hu-HU" dirty="0">
                <a:solidFill>
                  <a:schemeClr val="bg2"/>
                </a:solidFill>
              </a:rPr>
              <a:t>, </a:t>
            </a:r>
            <a:r>
              <a:rPr lang="hu-HU" dirty="0" err="1">
                <a:solidFill>
                  <a:schemeClr val="bg2"/>
                </a:solidFill>
              </a:rPr>
              <a:t>corpora</a:t>
            </a:r>
            <a:r>
              <a:rPr lang="hu-HU" dirty="0">
                <a:solidFill>
                  <a:schemeClr val="bg2"/>
                </a:solidFill>
              </a:rPr>
              <a:t>, and </a:t>
            </a:r>
            <a:r>
              <a:rPr lang="hu-HU" dirty="0" err="1">
                <a:solidFill>
                  <a:schemeClr val="bg2"/>
                </a:solidFill>
              </a:rPr>
              <a:t>relevant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research</a:t>
            </a:r>
            <a:endParaRPr dirty="0">
              <a:solidFill>
                <a:schemeClr val="bg2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LCS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answers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trying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to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describe</a:t>
            </a:r>
            <a:r>
              <a:rPr lang="hu-HU" dirty="0">
                <a:solidFill>
                  <a:schemeClr val="bg2"/>
                </a:solidFill>
              </a:rPr>
              <a:t>  </a:t>
            </a:r>
            <a:r>
              <a:rPr lang="hu-HU" dirty="0" err="1">
                <a:solidFill>
                  <a:schemeClr val="bg2"/>
                </a:solidFill>
              </a:rPr>
              <a:t>the</a:t>
            </a:r>
            <a:r>
              <a:rPr lang="hu-HU" dirty="0">
                <a:solidFill>
                  <a:schemeClr val="bg2"/>
                </a:solidFill>
              </a:rPr>
              <a:t> language </a:t>
            </a:r>
            <a:r>
              <a:rPr lang="hu-HU" dirty="0" err="1">
                <a:solidFill>
                  <a:schemeClr val="bg2"/>
                </a:solidFill>
              </a:rPr>
              <a:t>problem</a:t>
            </a:r>
            <a:r>
              <a:rPr lang="hu-HU" dirty="0">
                <a:solidFill>
                  <a:schemeClr val="bg2"/>
                </a:solidFill>
              </a:rPr>
              <a:t> in </a:t>
            </a:r>
            <a:r>
              <a:rPr lang="hu-HU" dirty="0" err="1">
                <a:solidFill>
                  <a:schemeClr val="bg2"/>
                </a:solidFill>
              </a:rPr>
              <a:t>question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as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carefully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as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possible</a:t>
            </a:r>
            <a:endParaRPr dirty="0">
              <a:solidFill>
                <a:schemeClr val="bg2"/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taking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into</a:t>
            </a:r>
            <a:r>
              <a:rPr lang="hu-HU" dirty="0">
                <a:solidFill>
                  <a:schemeClr val="bg2"/>
                </a:solidFill>
              </a:rPr>
              <a:t> account </a:t>
            </a:r>
            <a:r>
              <a:rPr lang="hu-HU" dirty="0" err="1">
                <a:solidFill>
                  <a:schemeClr val="bg2"/>
                </a:solidFill>
              </a:rPr>
              <a:t>the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socio-cultural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situation</a:t>
            </a:r>
            <a:r>
              <a:rPr lang="hu-HU" dirty="0">
                <a:solidFill>
                  <a:schemeClr val="bg2"/>
                </a:solidFill>
              </a:rPr>
              <a:t> of </a:t>
            </a:r>
            <a:r>
              <a:rPr lang="hu-HU" dirty="0" err="1">
                <a:solidFill>
                  <a:schemeClr val="bg2"/>
                </a:solidFill>
              </a:rPr>
              <a:t>the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inquirer</a:t>
            </a:r>
            <a:endParaRPr dirty="0">
              <a:solidFill>
                <a:schemeClr val="bg2"/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the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criteria</a:t>
            </a:r>
            <a:r>
              <a:rPr lang="hu-HU" dirty="0">
                <a:solidFill>
                  <a:schemeClr val="bg2"/>
                </a:solidFill>
              </a:rPr>
              <a:t> of </a:t>
            </a:r>
            <a:r>
              <a:rPr lang="hu-HU" dirty="0" err="1">
                <a:solidFill>
                  <a:schemeClr val="bg2"/>
                </a:solidFill>
              </a:rPr>
              <a:t>asking</a:t>
            </a:r>
            <a:r>
              <a:rPr lang="hu-HU" dirty="0">
                <a:solidFill>
                  <a:schemeClr val="bg2"/>
                </a:solidFill>
              </a:rPr>
              <a:t> and </a:t>
            </a:r>
            <a:r>
              <a:rPr lang="hu-HU" dirty="0" err="1">
                <a:solidFill>
                  <a:schemeClr val="bg2"/>
                </a:solidFill>
              </a:rPr>
              <a:t>the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inquirer’s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interpretative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framework</a:t>
            </a:r>
            <a:endParaRPr dirty="0">
              <a:solidFill>
                <a:schemeClr val="bg2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 dirty="0">
                <a:solidFill>
                  <a:schemeClr val="dk2"/>
                </a:solidFill>
              </a:rPr>
              <a:t>An </a:t>
            </a:r>
            <a:r>
              <a:rPr lang="hu-HU" sz="4500" b="1" dirty="0" err="1">
                <a:solidFill>
                  <a:schemeClr val="dk2"/>
                </a:solidFill>
              </a:rPr>
              <a:t>important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difference</a:t>
            </a:r>
            <a:r>
              <a:rPr lang="hu-HU" sz="4500" b="1" dirty="0">
                <a:solidFill>
                  <a:schemeClr val="dk2"/>
                </a:solidFill>
              </a:rPr>
              <a:t> in </a:t>
            </a:r>
            <a:r>
              <a:rPr lang="hu-HU" sz="4500" b="1" dirty="0" err="1">
                <a:solidFill>
                  <a:schemeClr val="dk2"/>
                </a:solidFill>
              </a:rPr>
              <a:t>perspective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when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answering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different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questions</a:t>
            </a:r>
            <a:endParaRPr sz="4500" b="1" dirty="0">
              <a:solidFill>
                <a:schemeClr val="dk2"/>
              </a:solidFill>
            </a:endParaRPr>
          </a:p>
        </p:txBody>
      </p:sp>
      <p:sp>
        <p:nvSpPr>
          <p:cNvPr id="345" name="Google Shape;345;p2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Spelling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questions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dk2"/>
                </a:solidFill>
              </a:rPr>
              <a:t>The </a:t>
            </a:r>
            <a:r>
              <a:rPr lang="hu-HU" dirty="0" err="1">
                <a:solidFill>
                  <a:schemeClr val="dk2"/>
                </a:solidFill>
              </a:rPr>
              <a:t>basic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aim</a:t>
            </a:r>
            <a:r>
              <a:rPr lang="hu-HU" dirty="0">
                <a:solidFill>
                  <a:schemeClr val="dk2"/>
                </a:solidFill>
              </a:rPr>
              <a:t> is </a:t>
            </a:r>
            <a:r>
              <a:rPr lang="hu-HU" dirty="0" err="1">
                <a:solidFill>
                  <a:schemeClr val="dk2"/>
                </a:solidFill>
              </a:rPr>
              <a:t>to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communicate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the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spelling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norm</a:t>
            </a:r>
            <a:endParaRPr b="1" dirty="0">
              <a:solidFill>
                <a:schemeClr val="dk2"/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dk2"/>
                </a:solidFill>
              </a:rPr>
              <a:t>The </a:t>
            </a:r>
            <a:r>
              <a:rPr lang="hu-HU" dirty="0" err="1">
                <a:solidFill>
                  <a:schemeClr val="dk2"/>
                </a:solidFill>
              </a:rPr>
              <a:t>examination</a:t>
            </a:r>
            <a:r>
              <a:rPr lang="hu-HU" dirty="0">
                <a:solidFill>
                  <a:schemeClr val="dk2"/>
                </a:solidFill>
              </a:rPr>
              <a:t> of </a:t>
            </a:r>
            <a:r>
              <a:rPr lang="hu-HU" dirty="0" err="1">
                <a:solidFill>
                  <a:schemeClr val="dk2"/>
                </a:solidFill>
              </a:rPr>
              <a:t>usage</a:t>
            </a:r>
            <a:r>
              <a:rPr lang="hu-HU" dirty="0">
                <a:solidFill>
                  <a:schemeClr val="dk2"/>
                </a:solidFill>
              </a:rPr>
              <a:t> is </a:t>
            </a:r>
            <a:r>
              <a:rPr lang="hu-HU" dirty="0" err="1">
                <a:solidFill>
                  <a:schemeClr val="dk2"/>
                </a:solidFill>
              </a:rPr>
              <a:t>only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necessary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when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spelling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codification</a:t>
            </a:r>
            <a:r>
              <a:rPr lang="hu-HU" dirty="0">
                <a:solidFill>
                  <a:schemeClr val="dk2"/>
                </a:solidFill>
              </a:rPr>
              <a:t> is </a:t>
            </a:r>
            <a:r>
              <a:rPr lang="hu-HU" dirty="0" err="1">
                <a:solidFill>
                  <a:schemeClr val="dk2"/>
                </a:solidFill>
              </a:rPr>
              <a:t>absent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or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inconsistent</a:t>
            </a:r>
            <a:endParaRPr dirty="0">
              <a:solidFill>
                <a:schemeClr val="dk2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❖"/>
            </a:pPr>
            <a:endParaRPr dirty="0"/>
          </a:p>
          <a:p>
            <a: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Non-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spelling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questions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dk2"/>
                </a:solidFill>
              </a:rPr>
              <a:t>The </a:t>
            </a:r>
            <a:r>
              <a:rPr lang="hu-HU" dirty="0" err="1">
                <a:solidFill>
                  <a:schemeClr val="dk2"/>
                </a:solidFill>
              </a:rPr>
              <a:t>aim</a:t>
            </a:r>
            <a:r>
              <a:rPr lang="hu-HU" dirty="0">
                <a:solidFill>
                  <a:schemeClr val="dk2"/>
                </a:solidFill>
              </a:rPr>
              <a:t> is </a:t>
            </a:r>
            <a:r>
              <a:rPr lang="hu-HU" dirty="0" err="1">
                <a:solidFill>
                  <a:schemeClr val="dk2"/>
                </a:solidFill>
              </a:rPr>
              <a:t>to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present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the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use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value</a:t>
            </a:r>
            <a:r>
              <a:rPr lang="hu-HU" dirty="0">
                <a:solidFill>
                  <a:schemeClr val="dk2"/>
                </a:solidFill>
              </a:rPr>
              <a:t> of </a:t>
            </a:r>
            <a:r>
              <a:rPr lang="hu-HU" dirty="0" err="1">
                <a:solidFill>
                  <a:schemeClr val="dk2"/>
                </a:solidFill>
              </a:rPr>
              <a:t>the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linguistic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phenomenon</a:t>
            </a:r>
            <a:r>
              <a:rPr lang="hu-HU" dirty="0">
                <a:solidFill>
                  <a:schemeClr val="dk2"/>
                </a:solidFill>
              </a:rPr>
              <a:t> in </a:t>
            </a:r>
            <a:r>
              <a:rPr lang="hu-HU" dirty="0" err="1">
                <a:solidFill>
                  <a:schemeClr val="dk2"/>
                </a:solidFill>
              </a:rPr>
              <a:t>question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based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on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linguistic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data</a:t>
            </a:r>
            <a:r>
              <a:rPr lang="hu-HU" dirty="0">
                <a:solidFill>
                  <a:schemeClr val="dk2"/>
                </a:solidFill>
              </a:rPr>
              <a:t>, </a:t>
            </a:r>
            <a:r>
              <a:rPr lang="hu-HU" dirty="0" err="1">
                <a:solidFill>
                  <a:schemeClr val="dk2"/>
                </a:solidFill>
              </a:rPr>
              <a:t>research</a:t>
            </a:r>
            <a:r>
              <a:rPr lang="hu-HU" dirty="0">
                <a:solidFill>
                  <a:schemeClr val="dk2"/>
                </a:solidFill>
              </a:rPr>
              <a:t> and </a:t>
            </a:r>
            <a:r>
              <a:rPr lang="hu-HU" dirty="0" err="1">
                <a:solidFill>
                  <a:schemeClr val="dk2"/>
                </a:solidFill>
              </a:rPr>
              <a:t>corpora</a:t>
            </a:r>
            <a:endParaRPr dirty="0">
              <a:solidFill>
                <a:schemeClr val="dk2"/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dk2"/>
                </a:solidFill>
              </a:rPr>
              <a:t>Consultants</a:t>
            </a:r>
            <a:r>
              <a:rPr lang="hu-HU" dirty="0">
                <a:solidFill>
                  <a:schemeClr val="dk2"/>
                </a:solidFill>
              </a:rPr>
              <a:t>' </a:t>
            </a:r>
            <a:r>
              <a:rPr lang="hu-HU" dirty="0" err="1">
                <a:solidFill>
                  <a:schemeClr val="dk2"/>
                </a:solidFill>
              </a:rPr>
              <a:t>linguistic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ideologies</a:t>
            </a:r>
            <a:r>
              <a:rPr lang="hu-HU" dirty="0">
                <a:solidFill>
                  <a:schemeClr val="dk2"/>
                </a:solidFill>
              </a:rPr>
              <a:t> – </a:t>
            </a:r>
            <a:r>
              <a:rPr lang="hu-HU" dirty="0" err="1">
                <a:solidFill>
                  <a:schemeClr val="dk2"/>
                </a:solidFill>
              </a:rPr>
              <a:t>consciousness</a:t>
            </a:r>
            <a:endParaRPr lang="hu-HU" dirty="0">
              <a:solidFill>
                <a:schemeClr val="dk2"/>
              </a:solidFill>
            </a:endParaRPr>
          </a:p>
          <a:p>
            <a:pPr>
              <a:spcBef>
                <a:spcPts val="600"/>
              </a:spcBef>
              <a:buClr>
                <a:schemeClr val="dk2"/>
              </a:buClr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 majority of questions received by the LCS (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approximately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81% of emails) are related to normative spelling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  <a:p>
            <a:pPr marL="9144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2"/>
          <p:cNvSpPr txBox="1">
            <a:spLocks noGrp="1"/>
          </p:cNvSpPr>
          <p:nvPr>
            <p:ph type="ctrTitle"/>
          </p:nvPr>
        </p:nvSpPr>
        <p:spPr>
          <a:xfrm>
            <a:off x="1066800" y="1645920"/>
            <a:ext cx="10058400" cy="3566160"/>
          </a:xfrm>
          <a:prstGeom prst="rect">
            <a:avLst/>
          </a:prstGeom>
          <a:solidFill>
            <a:srgbClr val="FB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0"/>
            <a:r>
              <a:rPr lang="en-US" sz="6600" b="1" i="0" u="none" dirty="0">
                <a:solidFill>
                  <a:schemeClr val="bg2"/>
                </a:solidFill>
              </a:rPr>
              <a:t>Spelling problems in the practice of the LCS</a:t>
            </a:r>
            <a:endParaRPr lang="hu-HU" sz="6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5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d201fe4af2_1_4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rtl="0"/>
            <a:r>
              <a:rPr lang="en-US" sz="4500" b="1" i="0" dirty="0">
                <a:solidFill>
                  <a:schemeClr val="bg2"/>
                </a:solidFill>
              </a:rPr>
              <a:t>The authority and role of orthographic codification</a:t>
            </a:r>
            <a:endParaRPr lang="hu-HU" sz="4500" b="1" dirty="0">
              <a:solidFill>
                <a:schemeClr val="bg2"/>
              </a:solidFill>
            </a:endParaRPr>
          </a:p>
        </p:txBody>
      </p:sp>
      <p:sp>
        <p:nvSpPr>
          <p:cNvPr id="352" name="Google Shape;352;g2d201fe4af2_1_4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Hungarian orthography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–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academic status since 1832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normative spelling rule book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Academic spelling is socially accepted, non-mandatory but highly prestigious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Considering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academic spelling to be a regulation of essentially unquestionable authority (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cf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Beneš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et al. 2018: 136–137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540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d201fe4af2_1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500" b="1" dirty="0" err="1">
                <a:solidFill>
                  <a:schemeClr val="bg2"/>
                </a:solidFill>
              </a:rPr>
              <a:t>Types</a:t>
            </a:r>
            <a:r>
              <a:rPr lang="hu-HU" sz="4500" b="1" dirty="0">
                <a:solidFill>
                  <a:schemeClr val="bg2"/>
                </a:solidFill>
              </a:rPr>
              <a:t> of </a:t>
            </a:r>
            <a:r>
              <a:rPr lang="hu-HU" sz="4500" b="1" dirty="0" err="1">
                <a:solidFill>
                  <a:schemeClr val="bg2"/>
                </a:solidFill>
              </a:rPr>
              <a:t>spelling</a:t>
            </a:r>
            <a:r>
              <a:rPr lang="hu-HU" sz="4500" b="1" dirty="0">
                <a:solidFill>
                  <a:schemeClr val="bg2"/>
                </a:solidFill>
              </a:rPr>
              <a:t> </a:t>
            </a:r>
            <a:r>
              <a:rPr lang="hu-HU" sz="4500" b="1" dirty="0" err="1">
                <a:solidFill>
                  <a:schemeClr val="bg2"/>
                </a:solidFill>
              </a:rPr>
              <a:t>questions</a:t>
            </a:r>
            <a:endParaRPr sz="4500" b="1" dirty="0">
              <a:solidFill>
                <a:schemeClr val="bg2"/>
              </a:solidFill>
            </a:endParaRPr>
          </a:p>
        </p:txBody>
      </p:sp>
      <p:sp>
        <p:nvSpPr>
          <p:cNvPr id="370" name="Google Shape;370;g2d201fe4af2_1_0"/>
          <p:cNvSpPr txBox="1">
            <a:spLocks noGrp="1"/>
          </p:cNvSpPr>
          <p:nvPr>
            <p:ph type="body" idx="1"/>
          </p:nvPr>
        </p:nvSpPr>
        <p:spPr>
          <a:xfrm>
            <a:off x="1097280" y="1812009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lvl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Writing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words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separate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words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Spelling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foreign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words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Punctuation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Transcribing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foreign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languages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Spelling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new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proper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nouns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41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"/>
          <p:cNvSpPr txBox="1">
            <a:spLocks noGrp="1"/>
          </p:cNvSpPr>
          <p:nvPr>
            <p:ph type="ctrTitle"/>
          </p:nvPr>
        </p:nvSpPr>
        <p:spPr>
          <a:xfrm>
            <a:off x="1066800" y="1645920"/>
            <a:ext cx="10058400" cy="3566160"/>
          </a:xfrm>
          <a:prstGeom prst="rect">
            <a:avLst/>
          </a:prstGeom>
          <a:solidFill>
            <a:srgbClr val="FB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</a:pPr>
            <a:r>
              <a:rPr lang="hu-HU" sz="6600" b="1" dirty="0" err="1">
                <a:solidFill>
                  <a:schemeClr val="dk2"/>
                </a:solidFill>
              </a:rPr>
              <a:t>What</a:t>
            </a:r>
            <a:r>
              <a:rPr lang="hu-HU" sz="6600" b="1" dirty="0">
                <a:solidFill>
                  <a:schemeClr val="dk2"/>
                </a:solidFill>
              </a:rPr>
              <a:t> is language </a:t>
            </a:r>
            <a:r>
              <a:rPr lang="hu-HU" sz="6600" b="1" dirty="0" err="1">
                <a:solidFill>
                  <a:schemeClr val="dk2"/>
                </a:solidFill>
              </a:rPr>
              <a:t>consulting</a:t>
            </a:r>
            <a:r>
              <a:rPr lang="hu-HU" sz="6600" b="1" dirty="0">
                <a:solidFill>
                  <a:schemeClr val="dk2"/>
                </a:solidFill>
              </a:rPr>
              <a:t>?</a:t>
            </a:r>
            <a:br>
              <a:rPr lang="hu-HU" sz="6600" b="1" dirty="0">
                <a:solidFill>
                  <a:schemeClr val="dk2"/>
                </a:solidFill>
              </a:rPr>
            </a:br>
            <a:r>
              <a:rPr lang="hu-HU" sz="4500" b="1" dirty="0" err="1">
                <a:solidFill>
                  <a:schemeClr val="accent1"/>
                </a:solidFill>
              </a:rPr>
              <a:t>Definition</a:t>
            </a:r>
            <a:r>
              <a:rPr lang="hu-HU" sz="4500" b="1" dirty="0">
                <a:solidFill>
                  <a:schemeClr val="accent1"/>
                </a:solidFill>
              </a:rPr>
              <a:t>, </a:t>
            </a:r>
            <a:r>
              <a:rPr lang="hu-HU" sz="4500" b="1" dirty="0" err="1">
                <a:solidFill>
                  <a:schemeClr val="accent1"/>
                </a:solidFill>
              </a:rPr>
              <a:t>types</a:t>
            </a:r>
            <a:r>
              <a:rPr lang="hu-HU" sz="4500" b="1" dirty="0">
                <a:solidFill>
                  <a:schemeClr val="accent1"/>
                </a:solidFill>
              </a:rPr>
              <a:t>, </a:t>
            </a:r>
            <a:r>
              <a:rPr lang="hu-HU" sz="4500" b="1" dirty="0" err="1">
                <a:solidFill>
                  <a:schemeClr val="accent1"/>
                </a:solidFill>
              </a:rPr>
              <a:t>interpretation</a:t>
            </a:r>
            <a:r>
              <a:rPr lang="hu-HU" sz="4500" b="1" dirty="0">
                <a:solidFill>
                  <a:schemeClr val="accent1"/>
                </a:solidFill>
              </a:rPr>
              <a:t> </a:t>
            </a:r>
            <a:r>
              <a:rPr lang="hu-HU" sz="4500" b="1" dirty="0" err="1">
                <a:solidFill>
                  <a:schemeClr val="accent1"/>
                </a:solidFill>
              </a:rPr>
              <a:t>as</a:t>
            </a:r>
            <a:r>
              <a:rPr lang="hu-HU" sz="4500" b="1" dirty="0">
                <a:solidFill>
                  <a:schemeClr val="accent1"/>
                </a:solidFill>
              </a:rPr>
              <a:t> language management</a:t>
            </a: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d201fe4af2_1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rtl="0"/>
            <a:r>
              <a:rPr lang="hu-HU" sz="45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Specialised</a:t>
            </a:r>
            <a:r>
              <a:rPr lang="hu-HU" sz="45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language </a:t>
            </a:r>
            <a:r>
              <a:rPr lang="hu-HU" sz="45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hu-HU" sz="45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0" name="Google Shape;370;g2d201fe4af2_1_0"/>
          <p:cNvSpPr txBox="1">
            <a:spLocks noGrp="1"/>
          </p:cNvSpPr>
          <p:nvPr>
            <p:ph type="body" idx="1"/>
          </p:nvPr>
        </p:nvSpPr>
        <p:spPr>
          <a:xfrm>
            <a:off x="1097280" y="1812009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Specific spelling dictionaries</a:t>
            </a:r>
          </a:p>
          <a:p>
            <a:pPr lvl="1"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en-US" sz="18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conomy</a:t>
            </a:r>
            <a:endParaRPr lang="hu-HU" sz="1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18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edicine</a:t>
            </a:r>
            <a:endParaRPr lang="hu-HU" sz="1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8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echnology</a:t>
            </a:r>
            <a:endParaRPr lang="hu-HU" sz="1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18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hemistry</a:t>
            </a:r>
            <a:endParaRPr lang="hu-HU" sz="1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military affairs</a:t>
            </a:r>
            <a:endParaRPr lang="hu-HU" sz="1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oology</a:t>
            </a:r>
            <a:endParaRPr lang="hu-HU" sz="1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botany</a:t>
            </a:r>
          </a:p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Answering spelling questions about technical terms is often highly challenging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 spelling rules: </a:t>
            </a:r>
            <a:r>
              <a:rPr lang="hu-HU" sz="18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lapos tető 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‘flat roof’</a:t>
            </a:r>
            <a:r>
              <a:rPr lang="hu-HU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↔ </a:t>
            </a:r>
            <a:r>
              <a:rPr lang="hu-HU" sz="18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architects</a:t>
            </a:r>
            <a:r>
              <a:rPr lang="hu-HU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hu-HU" sz="18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lapostető</a:t>
            </a:r>
            <a:r>
              <a:rPr lang="en-US" sz="1800" i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‘flat roof’</a:t>
            </a:r>
            <a:r>
              <a:rPr lang="hu-HU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specific type of roof</a:t>
            </a:r>
            <a:r>
              <a:rPr lang="hu-HU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usually with a pitch of no more than 4–7°</a:t>
            </a:r>
            <a:r>
              <a:rPr lang="hu-HU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change of meaning </a:t>
            </a:r>
            <a:endParaRPr lang="hu-HU" sz="1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Inquirers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intention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confirm their professional writing practice confirmed by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institutional authority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40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d201fe4af2_1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rtl="0"/>
            <a:r>
              <a:rPr lang="hu-HU" sz="45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Specialised</a:t>
            </a:r>
            <a:r>
              <a:rPr lang="hu-HU" sz="4500" b="1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language </a:t>
            </a:r>
            <a:r>
              <a:rPr lang="hu-HU" sz="4500" b="1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</a:t>
            </a:r>
            <a:endParaRPr lang="hu-HU" sz="4500" b="1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0" name="Google Shape;370;g2d201fe4af2_1_0"/>
          <p:cNvSpPr txBox="1">
            <a:spLocks noGrp="1"/>
          </p:cNvSpPr>
          <p:nvPr>
            <p:ph type="body" idx="1"/>
          </p:nvPr>
        </p:nvSpPr>
        <p:spPr>
          <a:xfrm>
            <a:off x="1097280" y="1812009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pplying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spelling rules of certain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specialised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languages requires a thorough knowledge of the subject matter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E.g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spelling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issues of chemistry cannot be settle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within the LCS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Drawing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inquirer’s attention to the specific spelling rules and </a:t>
            </a:r>
            <a:r>
              <a:rPr lang="en-US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glossarie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</a:p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Referring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 to the relevant committee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→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Hungarian Academy of Sciences’ Interdepartmental Permanent Committee on the Hungarian Language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Adding a step to the inquirer’s adjustment design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63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"/>
          <p:cNvSpPr txBox="1">
            <a:spLocks noGrp="1"/>
          </p:cNvSpPr>
          <p:nvPr>
            <p:ph type="ctrTitle"/>
          </p:nvPr>
        </p:nvSpPr>
        <p:spPr>
          <a:xfrm>
            <a:off x="1066800" y="1645920"/>
            <a:ext cx="10058400" cy="3566100"/>
          </a:xfrm>
          <a:prstGeom prst="rect">
            <a:avLst/>
          </a:prstGeom>
          <a:solidFill>
            <a:srgbClr val="FB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</a:pPr>
            <a:r>
              <a:rPr lang="hu-HU" sz="6600" b="1">
                <a:solidFill>
                  <a:schemeClr val="dk2"/>
                </a:solidFill>
              </a:rPr>
              <a:t>Computer aided spelling advice</a:t>
            </a:r>
            <a:endParaRPr sz="6600" b="1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rtl="0"/>
            <a:r>
              <a:rPr lang="hu-HU" sz="4500" b="1" dirty="0">
                <a:solidFill>
                  <a:schemeClr val="bg2"/>
                </a:solidFill>
              </a:rPr>
              <a:t>Computer </a:t>
            </a:r>
            <a:r>
              <a:rPr lang="hu-HU" sz="4500" b="1" dirty="0" err="1">
                <a:solidFill>
                  <a:schemeClr val="bg2"/>
                </a:solidFill>
              </a:rPr>
              <a:t>aided</a:t>
            </a:r>
            <a:r>
              <a:rPr lang="hu-HU" sz="4500" b="1" dirty="0">
                <a:solidFill>
                  <a:schemeClr val="bg2"/>
                </a:solidFill>
              </a:rPr>
              <a:t> </a:t>
            </a:r>
            <a:r>
              <a:rPr lang="hu-HU" sz="4500" b="1" dirty="0" err="1">
                <a:solidFill>
                  <a:schemeClr val="bg2"/>
                </a:solidFill>
              </a:rPr>
              <a:t>spelling</a:t>
            </a:r>
            <a:r>
              <a:rPr lang="hu-HU" sz="4500" b="1" dirty="0">
                <a:solidFill>
                  <a:schemeClr val="bg2"/>
                </a:solidFill>
              </a:rPr>
              <a:t> </a:t>
            </a:r>
            <a:r>
              <a:rPr lang="hu-HU" sz="4500" b="1" dirty="0" err="1">
                <a:solidFill>
                  <a:schemeClr val="bg2"/>
                </a:solidFill>
              </a:rPr>
              <a:t>advice</a:t>
            </a:r>
            <a:endParaRPr lang="hu-HU" sz="4500" b="1" dirty="0">
              <a:solidFill>
                <a:schemeClr val="bg2"/>
              </a:solidFill>
            </a:endParaRPr>
          </a:p>
        </p:txBody>
      </p:sp>
      <p:sp>
        <p:nvSpPr>
          <p:cNvPr id="363" name="Google Shape;363;p3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Helyesiras.mta.hu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online advisory portal was created in 2013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Motivation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questions received by the LCS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significant proportion of which are related to the normative spelling</a:t>
            </a:r>
            <a:endParaRPr lang="hu-HU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Supporting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LCS</a:t>
            </a:r>
          </a:p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Traditional and newer methods and tools of language consulting co-exist and complement each other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39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um 3"/>
          <p:cNvGraphicFramePr>
            <a:graphicFrameLocks noChangeAspect="1"/>
          </p:cNvGraphicFramePr>
          <p:nvPr/>
        </p:nvGraphicFramePr>
        <p:xfrm>
          <a:off x="922867" y="148167"/>
          <a:ext cx="10346267" cy="65616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Bitkép" r:id="rId3" imgW="9311760" imgH="5905440" progId="Paint.Picture">
                  <p:embed/>
                </p:oleObj>
              </mc:Choice>
              <mc:Fallback>
                <p:oleObj name="Bitkép" r:id="rId3" imgW="9311760" imgH="5905440" progId="Paint.Picture">
                  <p:embed/>
                  <p:pic>
                    <p:nvPicPr>
                      <p:cNvPr id="4" name="Objektum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2867" y="148167"/>
                        <a:ext cx="10346267" cy="65616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kerekített téglalapbuborék 6"/>
          <p:cNvSpPr/>
          <p:nvPr/>
        </p:nvSpPr>
        <p:spPr>
          <a:xfrm>
            <a:off x="1071551" y="2973658"/>
            <a:ext cx="2557347" cy="1595244"/>
          </a:xfrm>
          <a:prstGeom prst="wedgeRoundRectCallout">
            <a:avLst>
              <a:gd name="adj1" fmla="val 36631"/>
              <a:gd name="adj2" fmla="val -90859"/>
              <a:gd name="adj3" fmla="val 1666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 it be written in one word or two (three, etc.)? With or without space or with a hyphen?</a:t>
            </a:r>
            <a:endParaRPr lang="hu-HU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ekerekített téglalapbuborék 7"/>
          <p:cNvSpPr/>
          <p:nvPr/>
        </p:nvSpPr>
        <p:spPr>
          <a:xfrm>
            <a:off x="3726986" y="2745059"/>
            <a:ext cx="2369015" cy="683941"/>
          </a:xfrm>
          <a:prstGeom prst="wedgeRoundRectCallout">
            <a:avLst>
              <a:gd name="adj1" fmla="val 15150"/>
              <a:gd name="adj2" fmla="val -108514"/>
              <a:gd name="adj3" fmla="val 1666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„Is </a:t>
            </a:r>
            <a:r>
              <a:rPr lang="hu-HU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hu-H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correct</a:t>
            </a:r>
            <a:r>
              <a:rPr lang="hu-H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?” </a:t>
            </a:r>
            <a:r>
              <a:rPr lang="hu-HU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spell</a:t>
            </a:r>
            <a:r>
              <a:rPr lang="hu-H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checker</a:t>
            </a:r>
            <a:endParaRPr lang="hu-HU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ekerekített téglalapbuborék 8"/>
          <p:cNvSpPr/>
          <p:nvPr/>
        </p:nvSpPr>
        <p:spPr>
          <a:xfrm>
            <a:off x="6264509" y="2745059"/>
            <a:ext cx="2369015" cy="683941"/>
          </a:xfrm>
          <a:prstGeom prst="wedgeRoundRectCallout">
            <a:avLst>
              <a:gd name="adj1" fmla="val 15150"/>
              <a:gd name="adj2" fmla="val -108514"/>
              <a:gd name="adj3" fmla="val 1666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Spelling</a:t>
            </a:r>
            <a:r>
              <a:rPr lang="hu-H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proper</a:t>
            </a:r>
            <a:r>
              <a:rPr lang="hu-H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names</a:t>
            </a:r>
            <a:endParaRPr lang="hu-HU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ekerekített téglalapbuborék 9"/>
          <p:cNvSpPr/>
          <p:nvPr/>
        </p:nvSpPr>
        <p:spPr>
          <a:xfrm>
            <a:off x="8802031" y="2745059"/>
            <a:ext cx="2369015" cy="683941"/>
          </a:xfrm>
          <a:prstGeom prst="wedgeRoundRectCallout">
            <a:avLst>
              <a:gd name="adj1" fmla="val 15150"/>
              <a:gd name="adj2" fmla="val -108514"/>
              <a:gd name="adj3" fmla="val 1666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Hyphenation</a:t>
            </a:r>
            <a:r>
              <a:rPr lang="hu-H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words</a:t>
            </a:r>
            <a:endParaRPr lang="hu-HU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ekerekített téglalapbuborék 10"/>
          <p:cNvSpPr/>
          <p:nvPr/>
        </p:nvSpPr>
        <p:spPr>
          <a:xfrm>
            <a:off x="1571083" y="5912006"/>
            <a:ext cx="2369015" cy="683941"/>
          </a:xfrm>
          <a:prstGeom prst="wedgeRoundRectCallout">
            <a:avLst>
              <a:gd name="adj1" fmla="val 49878"/>
              <a:gd name="adj2" fmla="val -105615"/>
              <a:gd name="adj3" fmla="val 1666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Spelling</a:t>
            </a:r>
            <a:r>
              <a:rPr lang="hu-H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numbers</a:t>
            </a:r>
            <a:endParaRPr lang="hu-HU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ekerekített téglalapbuborék 11"/>
          <p:cNvSpPr/>
          <p:nvPr/>
        </p:nvSpPr>
        <p:spPr>
          <a:xfrm>
            <a:off x="5438801" y="6039418"/>
            <a:ext cx="2369015" cy="683941"/>
          </a:xfrm>
          <a:prstGeom prst="wedgeRoundRectCallout">
            <a:avLst>
              <a:gd name="adj1" fmla="val 3016"/>
              <a:gd name="adj2" fmla="val -107065"/>
              <a:gd name="adj3" fmla="val 1666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Spelling</a:t>
            </a:r>
            <a:r>
              <a:rPr lang="hu-H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dates</a:t>
            </a:r>
            <a:endParaRPr lang="hu-HU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ekerekített téglalapbuborék 12"/>
          <p:cNvSpPr/>
          <p:nvPr/>
        </p:nvSpPr>
        <p:spPr>
          <a:xfrm>
            <a:off x="8802030" y="6020316"/>
            <a:ext cx="2369015" cy="683941"/>
          </a:xfrm>
          <a:prstGeom prst="wedgeRoundRectCallout">
            <a:avLst>
              <a:gd name="adj1" fmla="val 3853"/>
              <a:gd name="adj2" fmla="val -92572"/>
              <a:gd name="adj3" fmla="val 16667"/>
            </a:avLst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Sorting</a:t>
            </a:r>
            <a:r>
              <a:rPr lang="hu-H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u-H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alphabetical</a:t>
            </a:r>
            <a:r>
              <a:rPr lang="hu-H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order</a:t>
            </a:r>
            <a:endParaRPr lang="hu-HU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54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um 5"/>
          <p:cNvGraphicFramePr>
            <a:graphicFrameLocks noChangeAspect="1"/>
          </p:cNvGraphicFramePr>
          <p:nvPr/>
        </p:nvGraphicFramePr>
        <p:xfrm>
          <a:off x="1526633" y="418945"/>
          <a:ext cx="8625416" cy="6339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Bitkép" r:id="rId3" imgW="6469560" imgH="4754880" progId="Paint.Picture">
                  <p:embed/>
                </p:oleObj>
              </mc:Choice>
              <mc:Fallback>
                <p:oleObj name="Bitkép" r:id="rId3" imgW="6469560" imgH="4754880" progId="Paint.Picture">
                  <p:embed/>
                  <p:pic>
                    <p:nvPicPr>
                      <p:cNvPr id="6" name="Objektum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6633" y="418945"/>
                        <a:ext cx="8625416" cy="63394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kerekített téglalapbuborék 6"/>
          <p:cNvSpPr/>
          <p:nvPr/>
        </p:nvSpPr>
        <p:spPr>
          <a:xfrm>
            <a:off x="9031972" y="91843"/>
            <a:ext cx="2894361" cy="902629"/>
          </a:xfrm>
          <a:prstGeom prst="wedgeRoundRectCallout">
            <a:avLst>
              <a:gd name="adj1" fmla="val -81110"/>
              <a:gd name="adj2" fmla="val 11008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Please enter the words separated by spaces</a:t>
            </a:r>
            <a:r>
              <a:rPr lang="hu-H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</a:p>
        </p:txBody>
      </p:sp>
      <p:sp>
        <p:nvSpPr>
          <p:cNvPr id="8" name="Lekerekített téglalapbuborék 7"/>
          <p:cNvSpPr/>
          <p:nvPr/>
        </p:nvSpPr>
        <p:spPr>
          <a:xfrm>
            <a:off x="6137610" y="1682749"/>
            <a:ext cx="2894361" cy="597056"/>
          </a:xfrm>
          <a:prstGeom prst="wedgeRoundRectCallout">
            <a:avLst>
              <a:gd name="adj1" fmla="val -108165"/>
              <a:gd name="adj2" fmla="val 72279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‘a train that travels fast</a:t>
            </a:r>
            <a:r>
              <a:rPr lang="hu-H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’</a:t>
            </a:r>
          </a:p>
        </p:txBody>
      </p:sp>
      <p:sp>
        <p:nvSpPr>
          <p:cNvPr id="9" name="Lekerekített téglalapbuborék 8"/>
          <p:cNvSpPr/>
          <p:nvPr/>
        </p:nvSpPr>
        <p:spPr>
          <a:xfrm>
            <a:off x="8273689" y="3566067"/>
            <a:ext cx="1519561" cy="428548"/>
          </a:xfrm>
          <a:prstGeom prst="wedgeRoundRectCallout">
            <a:avLst>
              <a:gd name="adj1" fmla="val -77685"/>
              <a:gd name="adj2" fmla="val -49390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u-HU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explanation</a:t>
            </a:r>
            <a:endParaRPr lang="hu-HU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ekerekített téglalapbuborék 9"/>
          <p:cNvSpPr/>
          <p:nvPr/>
        </p:nvSpPr>
        <p:spPr>
          <a:xfrm>
            <a:off x="5988475" y="4390779"/>
            <a:ext cx="3192629" cy="921243"/>
          </a:xfrm>
          <a:prstGeom prst="wedgeRoundRectCallout">
            <a:avLst>
              <a:gd name="adj1" fmla="val -103713"/>
              <a:gd name="adj2" fmla="val 12513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‘a type of train that stops at only a few stations on the railway line’</a:t>
            </a:r>
            <a:endParaRPr lang="hu-HU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ekerekített téglalapbuborék 10"/>
          <p:cNvSpPr/>
          <p:nvPr/>
        </p:nvSpPr>
        <p:spPr>
          <a:xfrm>
            <a:off x="6390371" y="5708185"/>
            <a:ext cx="3402879" cy="994768"/>
          </a:xfrm>
          <a:prstGeom prst="wedgeRoundRectCallout">
            <a:avLst>
              <a:gd name="adj1" fmla="val -118439"/>
              <a:gd name="adj2" fmla="val 26"/>
              <a:gd name="adj3" fmla="val 16667"/>
            </a:avLst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Reference to the relevant point of the Rules of Hungarian </a:t>
            </a:r>
            <a:r>
              <a:rPr lang="hu-HU" sz="1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en-US" sz="18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rthography</a:t>
            </a:r>
            <a:endParaRPr lang="hu-HU" sz="18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78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33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rtl="0"/>
            <a:r>
              <a:rPr lang="en-US" sz="4500" b="1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Experience</a:t>
            </a:r>
            <a:r>
              <a:rPr lang="en-US" sz="4500" b="1" dirty="0">
                <a:solidFill>
                  <a:schemeClr val="bg2"/>
                </a:solidFill>
                <a:latin typeface="Calibri"/>
                <a:ea typeface="Calibri"/>
                <a:cs typeface="Calibri"/>
              </a:rPr>
              <a:t> of the Hungarian Spelling Advisory Portal</a:t>
            </a:r>
            <a:endParaRPr lang="hu-HU" sz="4500" b="1" dirty="0">
              <a:solidFill>
                <a:schemeClr val="bg2"/>
              </a:solidFill>
            </a:endParaRPr>
          </a:p>
        </p:txBody>
      </p:sp>
      <p:sp>
        <p:nvSpPr>
          <p:cNvPr id="363" name="Google Shape;363;p33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2013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–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2024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Satisfied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users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 effective solution 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for simple questions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Why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lvl="1"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only </a:t>
            </a:r>
            <a:r>
              <a:rPr lang="hu-HU" sz="1800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subset</a:t>
            </a:r>
            <a:r>
              <a:rPr lang="hu-HU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Hungarian spelling rules can be formally described</a:t>
            </a:r>
            <a:endParaRPr lang="hu-HU" sz="1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lack of spelling codification</a:t>
            </a:r>
            <a:endParaRPr lang="hu-HU" sz="1800"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600"/>
              </a:spcBef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website</a:t>
            </a:r>
            <a:r>
              <a:rPr lang="hu-H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often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redirects the enquirer to "human" language consulting</a:t>
            </a:r>
            <a:endParaRPr lang="hu-HU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1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2"/>
          <p:cNvSpPr txBox="1">
            <a:spLocks noGrp="1"/>
          </p:cNvSpPr>
          <p:nvPr>
            <p:ph type="ctrTitle"/>
          </p:nvPr>
        </p:nvSpPr>
        <p:spPr>
          <a:xfrm>
            <a:off x="1066800" y="1645920"/>
            <a:ext cx="10058400" cy="3566100"/>
          </a:xfrm>
          <a:prstGeom prst="rect">
            <a:avLst/>
          </a:prstGeom>
          <a:solidFill>
            <a:srgbClr val="FB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0"/>
            <a:r>
              <a:rPr lang="en-US" sz="6600" b="1" dirty="0">
                <a:solidFill>
                  <a:schemeClr val="bg2"/>
                </a:solidFill>
              </a:rPr>
              <a:t>Language usage problems in the practice of the LCS</a:t>
            </a:r>
            <a:endParaRPr lang="hu-HU" sz="6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900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d201fe4af2_1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500" b="1" dirty="0" err="1">
                <a:solidFill>
                  <a:schemeClr val="bg2"/>
                </a:solidFill>
              </a:rPr>
              <a:t>Types</a:t>
            </a:r>
            <a:r>
              <a:rPr lang="hu-HU" sz="4500" b="1" dirty="0">
                <a:solidFill>
                  <a:schemeClr val="bg2"/>
                </a:solidFill>
              </a:rPr>
              <a:t> of non-</a:t>
            </a:r>
            <a:r>
              <a:rPr lang="hu-HU" sz="4500" b="1" dirty="0" err="1">
                <a:solidFill>
                  <a:schemeClr val="bg2"/>
                </a:solidFill>
              </a:rPr>
              <a:t>spelling</a:t>
            </a:r>
            <a:r>
              <a:rPr lang="hu-HU" sz="4500" b="1" dirty="0">
                <a:solidFill>
                  <a:schemeClr val="bg2"/>
                </a:solidFill>
              </a:rPr>
              <a:t> </a:t>
            </a:r>
            <a:r>
              <a:rPr lang="hu-HU" sz="4500" b="1" dirty="0" err="1">
                <a:solidFill>
                  <a:schemeClr val="bg2"/>
                </a:solidFill>
              </a:rPr>
              <a:t>questions</a:t>
            </a:r>
            <a:endParaRPr sz="4500" b="1" dirty="0">
              <a:solidFill>
                <a:schemeClr val="bg2"/>
              </a:solidFill>
            </a:endParaRPr>
          </a:p>
        </p:txBody>
      </p:sp>
      <p:sp>
        <p:nvSpPr>
          <p:cNvPr id="370" name="Google Shape;370;g2d201fe4af2_1_0"/>
          <p:cNvSpPr txBox="1">
            <a:spLocks noGrp="1"/>
          </p:cNvSpPr>
          <p:nvPr>
            <p:ph type="body" idx="1"/>
          </p:nvPr>
        </p:nvSpPr>
        <p:spPr>
          <a:xfrm>
            <a:off x="1097280" y="1812009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endParaRPr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15228692"/>
              </p:ext>
            </p:extLst>
          </p:nvPr>
        </p:nvGraphicFramePr>
        <p:xfrm>
          <a:off x="2407822" y="1737403"/>
          <a:ext cx="7437315" cy="4546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561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d201fe4af2_1_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>
                <a:solidFill>
                  <a:schemeClr val="dk2"/>
                </a:solidFill>
              </a:rPr>
              <a:t>The basic strategies for answering </a:t>
            </a:r>
            <a:br>
              <a:rPr lang="hu-HU" sz="4500" b="1">
                <a:solidFill>
                  <a:schemeClr val="dk2"/>
                </a:solidFill>
              </a:rPr>
            </a:br>
            <a:r>
              <a:rPr lang="hu-HU" sz="4500" b="1">
                <a:solidFill>
                  <a:schemeClr val="dk2"/>
                </a:solidFill>
              </a:rPr>
              <a:t>language use questions</a:t>
            </a:r>
            <a:endParaRPr sz="4500" b="1">
              <a:solidFill>
                <a:schemeClr val="dk2"/>
              </a:solidFill>
            </a:endParaRPr>
          </a:p>
        </p:txBody>
      </p:sp>
      <p:sp>
        <p:nvSpPr>
          <p:cNvPr id="376" name="Google Shape;376;g2d201fe4af2_1_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inquiries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asks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guidance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correctness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incorrectness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a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variant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indicating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strong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influence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standard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ideology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Case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verb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tervez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 in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auxiliary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verb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structure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Inquirer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a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middle-aged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male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teacher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i="1" dirty="0">
                <a:solidFill>
                  <a:schemeClr val="bg2"/>
                </a:solidFill>
              </a:rPr>
              <a:t>[Keresztnév] bácsi el tervez jönni? ’</a:t>
            </a:r>
            <a:r>
              <a:rPr lang="hu-HU" i="1" dirty="0" err="1">
                <a:solidFill>
                  <a:schemeClr val="bg2"/>
                </a:solidFill>
              </a:rPr>
              <a:t>Uncle</a:t>
            </a:r>
            <a:r>
              <a:rPr lang="hu-HU" i="1" dirty="0">
                <a:solidFill>
                  <a:schemeClr val="bg2"/>
                </a:solidFill>
              </a:rPr>
              <a:t> [</a:t>
            </a:r>
            <a:r>
              <a:rPr lang="hu-HU" i="1" dirty="0" err="1">
                <a:solidFill>
                  <a:schemeClr val="bg2"/>
                </a:solidFill>
              </a:rPr>
              <a:t>first</a:t>
            </a:r>
            <a:r>
              <a:rPr lang="hu-HU" i="1" dirty="0">
                <a:solidFill>
                  <a:schemeClr val="bg2"/>
                </a:solidFill>
              </a:rPr>
              <a:t> </a:t>
            </a:r>
            <a:r>
              <a:rPr lang="hu-HU" i="1" dirty="0" err="1">
                <a:solidFill>
                  <a:schemeClr val="bg2"/>
                </a:solidFill>
              </a:rPr>
              <a:t>name</a:t>
            </a:r>
            <a:r>
              <a:rPr lang="hu-HU" i="1" dirty="0">
                <a:solidFill>
                  <a:schemeClr val="bg2"/>
                </a:solidFill>
              </a:rPr>
              <a:t>], </a:t>
            </a:r>
            <a:r>
              <a:rPr lang="hu-HU" i="1" dirty="0" err="1">
                <a:solidFill>
                  <a:schemeClr val="bg2"/>
                </a:solidFill>
              </a:rPr>
              <a:t>are</a:t>
            </a:r>
            <a:r>
              <a:rPr lang="hu-HU" i="1" dirty="0">
                <a:solidFill>
                  <a:schemeClr val="bg2"/>
                </a:solidFill>
              </a:rPr>
              <a:t> </a:t>
            </a:r>
            <a:r>
              <a:rPr lang="hu-HU" i="1" dirty="0" err="1">
                <a:solidFill>
                  <a:schemeClr val="bg2"/>
                </a:solidFill>
              </a:rPr>
              <a:t>you</a:t>
            </a:r>
            <a:r>
              <a:rPr lang="hu-HU" i="1" dirty="0">
                <a:solidFill>
                  <a:schemeClr val="bg2"/>
                </a:solidFill>
              </a:rPr>
              <a:t> </a:t>
            </a:r>
            <a:r>
              <a:rPr lang="hu-HU" i="1" dirty="0" err="1">
                <a:solidFill>
                  <a:schemeClr val="bg2"/>
                </a:solidFill>
              </a:rPr>
              <a:t>going</a:t>
            </a:r>
            <a:r>
              <a:rPr lang="hu-HU" i="1" dirty="0">
                <a:solidFill>
                  <a:schemeClr val="bg2"/>
                </a:solidFill>
              </a:rPr>
              <a:t> </a:t>
            </a:r>
            <a:r>
              <a:rPr lang="hu-HU" i="1" dirty="0" err="1">
                <a:solidFill>
                  <a:schemeClr val="bg2"/>
                </a:solidFill>
              </a:rPr>
              <a:t>to</a:t>
            </a:r>
            <a:r>
              <a:rPr lang="hu-HU" i="1" dirty="0">
                <a:solidFill>
                  <a:schemeClr val="bg2"/>
                </a:solidFill>
              </a:rPr>
              <a:t> </a:t>
            </a:r>
            <a:r>
              <a:rPr lang="hu-HU" i="1" dirty="0" err="1">
                <a:solidFill>
                  <a:schemeClr val="bg2"/>
                </a:solidFill>
              </a:rPr>
              <a:t>come</a:t>
            </a:r>
            <a:r>
              <a:rPr lang="hu-HU" i="1" dirty="0">
                <a:solidFill>
                  <a:schemeClr val="bg2"/>
                </a:solidFill>
              </a:rPr>
              <a:t>?’</a:t>
            </a:r>
            <a:endParaRPr i="1" dirty="0">
              <a:solidFill>
                <a:schemeClr val="bg2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verb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tervez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 in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what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called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Hungarian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auxiliary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construction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an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auxiliary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(-like)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verb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inserted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between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so-called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preverb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(el)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infinitive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hu-H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jönni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‘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’)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Strategy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bg2"/>
                </a:solidFill>
              </a:rPr>
              <a:t>1. </a:t>
            </a:r>
            <a:r>
              <a:rPr lang="hu-HU" dirty="0" err="1">
                <a:solidFill>
                  <a:schemeClr val="bg2"/>
                </a:solidFill>
              </a:rPr>
              <a:t>Overview</a:t>
            </a:r>
            <a:r>
              <a:rPr lang="hu-HU" dirty="0">
                <a:solidFill>
                  <a:schemeClr val="bg2"/>
                </a:solidFill>
              </a:rPr>
              <a:t> of </a:t>
            </a:r>
            <a:r>
              <a:rPr lang="hu-HU" dirty="0" err="1">
                <a:solidFill>
                  <a:schemeClr val="bg2"/>
                </a:solidFill>
              </a:rPr>
              <a:t>descriptive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grammars</a:t>
            </a:r>
            <a:endParaRPr dirty="0">
              <a:solidFill>
                <a:schemeClr val="bg2"/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bg2"/>
                </a:solidFill>
              </a:rPr>
              <a:t>2. </a:t>
            </a:r>
            <a:r>
              <a:rPr lang="hu-HU" dirty="0" err="1">
                <a:solidFill>
                  <a:schemeClr val="bg2"/>
                </a:solidFill>
              </a:rPr>
              <a:t>Searching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for</a:t>
            </a:r>
            <a:r>
              <a:rPr lang="hu-HU" dirty="0">
                <a:solidFill>
                  <a:schemeClr val="bg2"/>
                </a:solidFill>
              </a:rPr>
              <a:t> corpus </a:t>
            </a:r>
            <a:r>
              <a:rPr lang="hu-HU" dirty="0" err="1">
                <a:solidFill>
                  <a:schemeClr val="bg2"/>
                </a:solidFill>
              </a:rPr>
              <a:t>data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similar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to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the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structure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i="1" dirty="0">
                <a:solidFill>
                  <a:schemeClr val="bg2"/>
                </a:solidFill>
              </a:rPr>
              <a:t>én el tervezek jönni</a:t>
            </a:r>
            <a:r>
              <a:rPr lang="hu-HU" dirty="0">
                <a:solidFill>
                  <a:schemeClr val="bg2"/>
                </a:solidFill>
              </a:rPr>
              <a:t> ‘I am </a:t>
            </a:r>
            <a:r>
              <a:rPr lang="hu-HU" dirty="0" err="1">
                <a:solidFill>
                  <a:schemeClr val="bg2"/>
                </a:solidFill>
              </a:rPr>
              <a:t>going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to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come</a:t>
            </a:r>
            <a:r>
              <a:rPr lang="hu-HU" dirty="0">
                <a:solidFill>
                  <a:schemeClr val="bg2"/>
                </a:solidFill>
              </a:rPr>
              <a:t>’</a:t>
            </a:r>
            <a:endParaRPr dirty="0">
              <a:solidFill>
                <a:schemeClr val="bg2"/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bg2"/>
                </a:solidFill>
              </a:rPr>
              <a:t>3. </a:t>
            </a:r>
            <a:r>
              <a:rPr lang="hu-HU" dirty="0" err="1">
                <a:solidFill>
                  <a:schemeClr val="bg2"/>
                </a:solidFill>
              </a:rPr>
              <a:t>Drawing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conclusions</a:t>
            </a:r>
            <a:endParaRPr dirty="0">
              <a:solidFill>
                <a:schemeClr val="bg2"/>
              </a:solidFill>
            </a:endParaRPr>
          </a:p>
        </p:txBody>
      </p:sp>
      <p:pic>
        <p:nvPicPr>
          <p:cNvPr id="3" name="Kép 2" descr="A képen rajz, clipart, vázlat, illusztráció látható&#10;&#10;Automatikusan generált leírás">
            <a:extLst>
              <a:ext uri="{FF2B5EF4-FFF2-40B4-BE49-F238E27FC236}">
                <a16:creationId xmlns="" xmlns:a16="http://schemas.microsoft.com/office/drawing/2014/main" id="{D7A4CD24-A198-7867-62E7-37458ED70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46645"/>
            <a:ext cx="1526065" cy="2211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 dirty="0" err="1">
                <a:solidFill>
                  <a:schemeClr val="dk2"/>
                </a:solidFill>
              </a:rPr>
              <a:t>What</a:t>
            </a:r>
            <a:r>
              <a:rPr lang="hu-HU" sz="4500" b="1" dirty="0">
                <a:solidFill>
                  <a:schemeClr val="dk2"/>
                </a:solidFill>
              </a:rPr>
              <a:t> is language </a:t>
            </a:r>
            <a:r>
              <a:rPr lang="hu-HU" sz="4500" b="1" dirty="0" err="1">
                <a:solidFill>
                  <a:schemeClr val="dk2"/>
                </a:solidFill>
              </a:rPr>
              <a:t>consulting</a:t>
            </a:r>
            <a:r>
              <a:rPr lang="hu-HU" sz="4500" b="1" dirty="0">
                <a:solidFill>
                  <a:schemeClr val="dk2"/>
                </a:solidFill>
              </a:rPr>
              <a:t>?</a:t>
            </a:r>
            <a:endParaRPr sz="4500" dirty="0"/>
          </a:p>
        </p:txBody>
      </p:sp>
      <p:sp>
        <p:nvSpPr>
          <p:cNvPr id="132" name="Google Shape;132;p5"/>
          <p:cNvSpPr txBox="1">
            <a:spLocks noGrp="1"/>
          </p:cNvSpPr>
          <p:nvPr>
            <p:ph type="body" idx="1"/>
          </p:nvPr>
        </p:nvSpPr>
        <p:spPr>
          <a:xfrm>
            <a:off x="1097280" y="1737358"/>
            <a:ext cx="10058400" cy="4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91440" lvl="0" indent="-139700">
              <a:spcBef>
                <a:spcPts val="600"/>
              </a:spcBef>
              <a:buClr>
                <a:schemeClr val="bg2"/>
              </a:buClr>
              <a:buSzPct val="90000"/>
              <a:buFont typeface="Noto Sans Symbols"/>
              <a:buChar char="❖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term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’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language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consulting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interpreted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different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ways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different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research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studies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34988" lvl="1" algn="l" rtl="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dk2"/>
                </a:solidFill>
              </a:rPr>
              <a:t>In </a:t>
            </a:r>
            <a:r>
              <a:rPr lang="hu-HU" dirty="0" err="1">
                <a:solidFill>
                  <a:schemeClr val="dk2"/>
                </a:solidFill>
              </a:rPr>
              <a:t>our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presentation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this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term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describes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interactions</a:t>
            </a:r>
            <a:r>
              <a:rPr lang="hu-HU" dirty="0">
                <a:solidFill>
                  <a:schemeClr val="dk2"/>
                </a:solidFill>
              </a:rPr>
              <a:t> in </a:t>
            </a:r>
            <a:r>
              <a:rPr lang="hu-HU" dirty="0" err="1">
                <a:solidFill>
                  <a:schemeClr val="dk2"/>
                </a:solidFill>
              </a:rPr>
              <a:t>which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the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first</a:t>
            </a:r>
            <a:r>
              <a:rPr lang="hu-HU" dirty="0">
                <a:solidFill>
                  <a:schemeClr val="dk2"/>
                </a:solidFill>
              </a:rPr>
              <a:t> language of </a:t>
            </a:r>
            <a:r>
              <a:rPr lang="hu-HU" dirty="0" err="1">
                <a:solidFill>
                  <a:schemeClr val="dk2"/>
                </a:solidFill>
              </a:rPr>
              <a:t>the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advisor</a:t>
            </a:r>
            <a:r>
              <a:rPr lang="hu-HU" dirty="0">
                <a:solidFill>
                  <a:schemeClr val="dk2"/>
                </a:solidFill>
              </a:rPr>
              <a:t> and </a:t>
            </a:r>
            <a:r>
              <a:rPr lang="hu-HU" dirty="0" err="1">
                <a:solidFill>
                  <a:schemeClr val="dk2"/>
                </a:solidFill>
              </a:rPr>
              <a:t>the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advice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seeker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are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the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same</a:t>
            </a:r>
            <a:r>
              <a:rPr lang="hu-HU" dirty="0">
                <a:solidFill>
                  <a:schemeClr val="dk2"/>
                </a:solidFill>
              </a:rPr>
              <a:t>, and </a:t>
            </a:r>
            <a:r>
              <a:rPr lang="hu-HU" dirty="0" err="1">
                <a:solidFill>
                  <a:schemeClr val="dk2"/>
                </a:solidFill>
              </a:rPr>
              <a:t>the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process</a:t>
            </a:r>
            <a:r>
              <a:rPr lang="hu-HU" dirty="0">
                <a:solidFill>
                  <a:schemeClr val="dk2"/>
                </a:solidFill>
              </a:rPr>
              <a:t> of </a:t>
            </a:r>
            <a:r>
              <a:rPr lang="hu-HU" dirty="0" err="1">
                <a:solidFill>
                  <a:schemeClr val="dk2"/>
                </a:solidFill>
              </a:rPr>
              <a:t>advice</a:t>
            </a:r>
            <a:r>
              <a:rPr lang="hu-HU" dirty="0">
                <a:solidFill>
                  <a:schemeClr val="dk2"/>
                </a:solidFill>
              </a:rPr>
              <a:t> is linked </a:t>
            </a:r>
            <a:r>
              <a:rPr lang="hu-HU" dirty="0" err="1">
                <a:solidFill>
                  <a:schemeClr val="dk2"/>
                </a:solidFill>
              </a:rPr>
              <a:t>to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this</a:t>
            </a:r>
            <a:r>
              <a:rPr lang="hu-HU" dirty="0">
                <a:solidFill>
                  <a:schemeClr val="dk2"/>
                </a:solidFill>
              </a:rPr>
              <a:t> language</a:t>
            </a:r>
            <a:endParaRPr dirty="0">
              <a:solidFill>
                <a:schemeClr val="dk2"/>
              </a:solidFill>
            </a:endParaRPr>
          </a:p>
          <a:p>
            <a:pPr marL="91440" lvl="0" indent="-13970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Noto Sans Symbols"/>
              <a:buChar char="❖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Three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important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aspects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subject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participants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lvl="0" indent="-139700">
              <a:spcBef>
                <a:spcPts val="600"/>
              </a:spcBef>
              <a:buClr>
                <a:schemeClr val="bg2"/>
              </a:buClr>
              <a:buSzPct val="90000"/>
              <a:buFont typeface="Noto Sans Symbols"/>
              <a:buChar char="❖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Subject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advice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focused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problem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related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a language</a:t>
            </a:r>
          </a:p>
          <a:p>
            <a:pPr marL="694690" lvl="1" indent="-285750"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en-GB" dirty="0">
                <a:solidFill>
                  <a:schemeClr val="dk2"/>
                </a:solidFill>
              </a:rPr>
              <a:t>e.g. What is the correct spelling of a phrase?, Does the given phrase exist? What does the given term mean? etc.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lvl="0" indent="-139700">
              <a:spcBef>
                <a:spcPts val="600"/>
              </a:spcBef>
              <a:buClr>
                <a:schemeClr val="bg2"/>
              </a:buClr>
              <a:buSzPct val="90000"/>
              <a:buFont typeface="Noto Sans Symbols"/>
              <a:buChar char="❖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Content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</a:p>
          <a:p>
            <a:pPr marL="694690" lvl="1" indent="-285750"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Every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interactions</a:t>
            </a:r>
            <a:r>
              <a:rPr lang="hu-HU" dirty="0">
                <a:solidFill>
                  <a:schemeClr val="bg2"/>
                </a:solidFill>
              </a:rPr>
              <a:t>: </a:t>
            </a:r>
            <a:r>
              <a:rPr lang="hu-HU" dirty="0" err="1">
                <a:solidFill>
                  <a:schemeClr val="bg2"/>
                </a:solidFill>
              </a:rPr>
              <a:t>question</a:t>
            </a:r>
            <a:r>
              <a:rPr lang="hu-HU" dirty="0">
                <a:solidFill>
                  <a:schemeClr val="bg2"/>
                </a:solidFill>
              </a:rPr>
              <a:t> + </a:t>
            </a:r>
            <a:r>
              <a:rPr lang="hu-HU" dirty="0" err="1">
                <a:solidFill>
                  <a:schemeClr val="bg2"/>
                </a:solidFill>
              </a:rPr>
              <a:t>advice</a:t>
            </a:r>
            <a:endParaRPr lang="hu-HU" dirty="0">
              <a:solidFill>
                <a:schemeClr val="bg2"/>
              </a:solidFill>
            </a:endParaRPr>
          </a:p>
          <a:p>
            <a:pPr marL="694690" lvl="1" indent="-285750"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Frequent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but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not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permanent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parts</a:t>
            </a:r>
            <a:r>
              <a:rPr lang="hu-HU" dirty="0">
                <a:solidFill>
                  <a:schemeClr val="bg2"/>
                </a:solidFill>
              </a:rPr>
              <a:t>: </a:t>
            </a:r>
            <a:r>
              <a:rPr lang="hu-HU" dirty="0" err="1">
                <a:solidFill>
                  <a:schemeClr val="bg2"/>
                </a:solidFill>
              </a:rPr>
              <a:t>feedbacks</a:t>
            </a:r>
            <a:r>
              <a:rPr lang="hu-HU" dirty="0">
                <a:solidFill>
                  <a:schemeClr val="bg2"/>
                </a:solidFill>
              </a:rPr>
              <a:t> (</a:t>
            </a:r>
            <a:r>
              <a:rPr lang="hu-HU" dirty="0" err="1">
                <a:solidFill>
                  <a:schemeClr val="bg2"/>
                </a:solidFill>
              </a:rPr>
              <a:t>e.g</a:t>
            </a:r>
            <a:r>
              <a:rPr lang="hu-HU" dirty="0">
                <a:solidFill>
                  <a:schemeClr val="bg2"/>
                </a:solidFill>
              </a:rPr>
              <a:t>. </a:t>
            </a:r>
            <a:r>
              <a:rPr lang="hu-HU" dirty="0" err="1">
                <a:solidFill>
                  <a:schemeClr val="bg2"/>
                </a:solidFill>
              </a:rPr>
              <a:t>expressing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thanks</a:t>
            </a:r>
            <a:r>
              <a:rPr lang="hu-HU" dirty="0">
                <a:solidFill>
                  <a:schemeClr val="bg2"/>
                </a:solidFill>
              </a:rPr>
              <a:t>)</a:t>
            </a: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lvl="0" indent="-139700">
              <a:spcBef>
                <a:spcPts val="600"/>
              </a:spcBef>
              <a:buClr>
                <a:schemeClr val="bg2"/>
              </a:buClr>
              <a:buSzPct val="90000"/>
              <a:buFont typeface="Noto Sans Symbols"/>
              <a:buChar char="❖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Participants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</a:p>
          <a:p>
            <a:pPr marL="751840" lvl="1"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Consultant</a:t>
            </a:r>
            <a:endParaRPr lang="hu-HU" dirty="0">
              <a:solidFill>
                <a:schemeClr val="bg2"/>
              </a:solidFill>
            </a:endParaRPr>
          </a:p>
          <a:p>
            <a:pPr marL="751840" lvl="1">
              <a:spcBef>
                <a:spcPts val="600"/>
              </a:spcBef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Inquirer</a:t>
            </a:r>
            <a:endParaRPr lang="hu-HU" dirty="0">
              <a:solidFill>
                <a:schemeClr val="bg2"/>
              </a:solidFill>
            </a:endParaRPr>
          </a:p>
          <a:p>
            <a:pPr marL="91440" lvl="0" indent="-139700">
              <a:spcBef>
                <a:spcPts val="600"/>
              </a:spcBef>
              <a:buClr>
                <a:schemeClr val="bg2"/>
              </a:buClr>
              <a:buSzPct val="90000"/>
              <a:buFont typeface="Noto Sans Symbols"/>
              <a:buChar char="❖"/>
            </a:pPr>
            <a:endParaRPr lang="hu-H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spcBef>
                <a:spcPts val="600"/>
              </a:spcBef>
              <a:buClr>
                <a:schemeClr val="bg2"/>
              </a:buClr>
              <a:buSzPct val="90000"/>
              <a:buNone/>
            </a:pPr>
            <a:endParaRPr lang="hu-HU" dirty="0">
              <a:solidFill>
                <a:schemeClr val="bg2"/>
              </a:solidFill>
            </a:endParaRPr>
          </a:p>
          <a:p>
            <a:pPr marL="0" indent="0">
              <a:spcBef>
                <a:spcPts val="600"/>
              </a:spcBef>
              <a:buClr>
                <a:schemeClr val="bg2"/>
              </a:buClr>
              <a:buSzPct val="90000"/>
              <a:buNone/>
            </a:pPr>
            <a:endParaRPr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2d201fe4af2_1_1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>
                <a:solidFill>
                  <a:schemeClr val="dk2"/>
                </a:solidFill>
              </a:rPr>
              <a:t>Hungarian Gigaword Corpus (HGC)</a:t>
            </a:r>
            <a:endParaRPr sz="4500" b="1">
              <a:solidFill>
                <a:schemeClr val="dk2"/>
              </a:solidFill>
            </a:endParaRPr>
          </a:p>
        </p:txBody>
      </p:sp>
      <p:sp>
        <p:nvSpPr>
          <p:cNvPr id="382" name="Google Shape;382;g2d201fe4af2_1_1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Hungarian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Gigaword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Corpus is a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representative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corpus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present-day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Hungarian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1.5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billion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tokens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Mostly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comprises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produced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Hungary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contains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significant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amount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Hungarian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language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beyond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border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Slovakia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Transcarpathia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Transylvania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Vojvodina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Annotated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corpus: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lemmatisation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 of </a:t>
            </a:r>
            <a:r>
              <a:rPr lang="hu-HU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speech</a:t>
            </a:r>
            <a:r>
              <a:rPr lang="hu-HU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(POS) </a:t>
            </a:r>
            <a:r>
              <a:rPr lang="hu-HU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tagging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morphological</a:t>
            </a:r>
            <a:r>
              <a:rPr lang="hu-HU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r>
              <a:rPr lang="hu-HU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hu-HU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each</a:t>
            </a:r>
            <a:r>
              <a:rPr lang="hu-HU" dirty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dirty="0" err="1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</a:t>
            </a:r>
            <a:endParaRPr dirty="0">
              <a:solidFill>
                <a:schemeClr val="bg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2d28c784c33_1_0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u-HU" sz="4500" b="1">
                <a:solidFill>
                  <a:schemeClr val="dk2"/>
                </a:solidFill>
              </a:rPr>
              <a:t>Hungarian Historical Corpus (HHC)</a:t>
            </a:r>
            <a:endParaRPr/>
          </a:p>
        </p:txBody>
      </p:sp>
      <p:sp>
        <p:nvSpPr>
          <p:cNvPr id="389" name="Google Shape;389;g2d28c784c33_1_0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collection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written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between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1772 and 2010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different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genres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Around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30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million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word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tokens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2d201fe4af2_1_1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>
                <a:solidFill>
                  <a:schemeClr val="dk2"/>
                </a:solidFill>
              </a:rPr>
              <a:t>Using HGC in language consulting</a:t>
            </a:r>
            <a:endParaRPr sz="4500" b="1">
              <a:solidFill>
                <a:schemeClr val="dk2"/>
              </a:solidFill>
            </a:endParaRPr>
          </a:p>
        </p:txBody>
      </p:sp>
      <p:sp>
        <p:nvSpPr>
          <p:cNvPr id="395" name="Google Shape;395;g2d201fe4af2_1_1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endParaRPr b="1" dirty="0"/>
          </a:p>
        </p:txBody>
      </p:sp>
      <p:pic>
        <p:nvPicPr>
          <p:cNvPr id="2" name="Concordance - First query form – Mozilla Firefox 2024-05-06 11-20-33">
            <a:hlinkClick r:id="" action="ppaction://media"/>
            <a:extLst>
              <a:ext uri="{FF2B5EF4-FFF2-40B4-BE49-F238E27FC236}">
                <a16:creationId xmlns="" xmlns:a16="http://schemas.microsoft.com/office/drawing/2014/main" id="{8A7AE443-50FF-6F06-E457-208D197558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7576" y="1845734"/>
            <a:ext cx="11356848" cy="4632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6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d201fe4af2_1_2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>
                <a:solidFill>
                  <a:schemeClr val="dk2"/>
                </a:solidFill>
              </a:rPr>
              <a:t>Using HHC in language consulting</a:t>
            </a:r>
            <a:endParaRPr sz="4500" b="1">
              <a:solidFill>
                <a:schemeClr val="dk2"/>
              </a:solidFill>
            </a:endParaRPr>
          </a:p>
        </p:txBody>
      </p:sp>
      <p:sp>
        <p:nvSpPr>
          <p:cNvPr id="401" name="Google Shape;401;g2d201fe4af2_1_2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verb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tervez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 is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found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auxiliary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verb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structure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texts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1772–2010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Indeed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recent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linguistic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phenomenon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2d201fe4af2_1_31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>
                <a:solidFill>
                  <a:schemeClr val="dk2"/>
                </a:solidFill>
              </a:rPr>
              <a:t>Conclusions</a:t>
            </a:r>
            <a:endParaRPr sz="4500" b="1">
              <a:solidFill>
                <a:schemeClr val="dk2"/>
              </a:solidFill>
            </a:endParaRPr>
          </a:p>
        </p:txBody>
      </p:sp>
      <p:sp>
        <p:nvSpPr>
          <p:cNvPr id="407" name="Google Shape;407;g2d201fe4af2_1_31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Refining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search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manually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filtering out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matches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Searching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sub-corpora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verb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tervez 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‘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 in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auxiliary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construction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most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in: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press</a:t>
            </a:r>
            <a:r>
              <a:rPr lang="hu-HU" dirty="0">
                <a:solidFill>
                  <a:schemeClr val="bg2"/>
                </a:solidFill>
              </a:rPr>
              <a:t> language (23 </a:t>
            </a:r>
            <a:r>
              <a:rPr lang="hu-HU" dirty="0" err="1">
                <a:solidFill>
                  <a:schemeClr val="bg2"/>
                </a:solidFill>
              </a:rPr>
              <a:t>matches</a:t>
            </a:r>
            <a:r>
              <a:rPr lang="hu-HU" dirty="0">
                <a:solidFill>
                  <a:schemeClr val="bg2"/>
                </a:solidFill>
              </a:rPr>
              <a:t> out of 43 in </a:t>
            </a:r>
            <a:r>
              <a:rPr lang="hu-HU" dirty="0" err="1">
                <a:solidFill>
                  <a:schemeClr val="bg2"/>
                </a:solidFill>
              </a:rPr>
              <a:t>total</a:t>
            </a:r>
            <a:r>
              <a:rPr lang="hu-HU" dirty="0">
                <a:solidFill>
                  <a:schemeClr val="bg2"/>
                </a:solidFill>
              </a:rPr>
              <a:t>)</a:t>
            </a:r>
            <a:endParaRPr dirty="0">
              <a:solidFill>
                <a:schemeClr val="bg2"/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scientific</a:t>
            </a:r>
            <a:r>
              <a:rPr lang="hu-HU" dirty="0">
                <a:solidFill>
                  <a:schemeClr val="bg2"/>
                </a:solidFill>
              </a:rPr>
              <a:t> language </a:t>
            </a:r>
            <a:r>
              <a:rPr lang="hu-HU" dirty="0" err="1">
                <a:solidFill>
                  <a:schemeClr val="bg2"/>
                </a:solidFill>
              </a:rPr>
              <a:t>use</a:t>
            </a:r>
            <a:r>
              <a:rPr lang="hu-HU" dirty="0">
                <a:solidFill>
                  <a:schemeClr val="bg2"/>
                </a:solidFill>
              </a:rPr>
              <a:t>, </a:t>
            </a:r>
            <a:r>
              <a:rPr lang="hu-HU" dirty="0" err="1">
                <a:solidFill>
                  <a:schemeClr val="bg2"/>
                </a:solidFill>
              </a:rPr>
              <a:t>although</a:t>
            </a:r>
            <a:r>
              <a:rPr lang="hu-HU" dirty="0">
                <a:solidFill>
                  <a:schemeClr val="bg2"/>
                </a:solidFill>
              </a:rPr>
              <a:t> in </a:t>
            </a:r>
            <a:r>
              <a:rPr lang="hu-HU" dirty="0" err="1">
                <a:solidFill>
                  <a:schemeClr val="bg2"/>
                </a:solidFill>
              </a:rPr>
              <a:t>smaller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numbers</a:t>
            </a:r>
            <a:r>
              <a:rPr lang="hu-HU" dirty="0">
                <a:solidFill>
                  <a:schemeClr val="bg2"/>
                </a:solidFill>
              </a:rPr>
              <a:t> (6 </a:t>
            </a:r>
            <a:r>
              <a:rPr lang="hu-HU" dirty="0" err="1">
                <a:solidFill>
                  <a:schemeClr val="bg2"/>
                </a:solidFill>
              </a:rPr>
              <a:t>matches</a:t>
            </a:r>
            <a:r>
              <a:rPr lang="hu-HU" dirty="0">
                <a:solidFill>
                  <a:schemeClr val="bg2"/>
                </a:solidFill>
              </a:rPr>
              <a:t>)</a:t>
            </a:r>
            <a:endParaRPr dirty="0">
              <a:solidFill>
                <a:schemeClr val="bg2"/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personal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posts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on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social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networking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sites</a:t>
            </a:r>
            <a:r>
              <a:rPr lang="hu-HU" dirty="0">
                <a:solidFill>
                  <a:schemeClr val="bg2"/>
                </a:solidFill>
              </a:rPr>
              <a:t> (5 </a:t>
            </a:r>
            <a:r>
              <a:rPr lang="hu-HU" dirty="0" err="1">
                <a:solidFill>
                  <a:schemeClr val="bg2"/>
                </a:solidFill>
              </a:rPr>
              <a:t>matches</a:t>
            </a:r>
            <a:r>
              <a:rPr lang="hu-HU" dirty="0">
                <a:solidFill>
                  <a:schemeClr val="bg2"/>
                </a:solidFill>
              </a:rPr>
              <a:t>)</a:t>
            </a:r>
            <a:endParaRPr dirty="0">
              <a:solidFill>
                <a:schemeClr val="bg2"/>
              </a:solidFill>
            </a:endParaRPr>
          </a:p>
          <a:p>
            <a:pPr lvl="1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bg2"/>
                </a:solidFill>
              </a:rPr>
              <a:t>other</a:t>
            </a:r>
            <a:r>
              <a:rPr lang="hu-HU" dirty="0">
                <a:solidFill>
                  <a:schemeClr val="bg2"/>
                </a:solidFill>
              </a:rPr>
              <a:t> </a:t>
            </a:r>
            <a:r>
              <a:rPr lang="hu-HU" dirty="0" err="1">
                <a:solidFill>
                  <a:schemeClr val="bg2"/>
                </a:solidFill>
              </a:rPr>
              <a:t>registers</a:t>
            </a:r>
            <a:r>
              <a:rPr lang="hu-HU" dirty="0">
                <a:solidFill>
                  <a:schemeClr val="bg2"/>
                </a:solidFill>
              </a:rPr>
              <a:t>: </a:t>
            </a:r>
            <a:r>
              <a:rPr lang="hu-HU" dirty="0" err="1">
                <a:solidFill>
                  <a:schemeClr val="bg2"/>
                </a:solidFill>
              </a:rPr>
              <a:t>rare</a:t>
            </a:r>
            <a:r>
              <a:rPr lang="hu-HU" dirty="0">
                <a:solidFill>
                  <a:schemeClr val="bg2"/>
                </a:solidFill>
              </a:rPr>
              <a:t>/</a:t>
            </a:r>
            <a:r>
              <a:rPr lang="hu-HU" dirty="0" err="1">
                <a:solidFill>
                  <a:schemeClr val="bg2"/>
                </a:solidFill>
              </a:rPr>
              <a:t>absent</a:t>
            </a:r>
            <a:endParaRPr dirty="0">
              <a:solidFill>
                <a:schemeClr val="bg2"/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teacher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inquirer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was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actually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right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b="1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tervez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auxiliary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verb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part of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more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formal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more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polished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registers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Rather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casual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press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language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possible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will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also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become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more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scientific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style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70;p21">
            <a:extLst>
              <a:ext uri="{FF2B5EF4-FFF2-40B4-BE49-F238E27FC236}">
                <a16:creationId xmlns="" xmlns:a16="http://schemas.microsoft.com/office/drawing/2014/main" id="{18F635EF-609A-B588-C022-33BAAF9E1327}"/>
              </a:ext>
            </a:extLst>
          </p:cNvPr>
          <p:cNvGrpSpPr/>
          <p:nvPr/>
        </p:nvGrpSpPr>
        <p:grpSpPr>
          <a:xfrm>
            <a:off x="446130" y="617266"/>
            <a:ext cx="11360700" cy="743400"/>
            <a:chOff x="0" y="10032"/>
            <a:chExt cx="11360700" cy="743400"/>
          </a:xfrm>
        </p:grpSpPr>
        <p:sp>
          <p:nvSpPr>
            <p:cNvPr id="3" name="Google Shape;271;p21">
              <a:extLst>
                <a:ext uri="{FF2B5EF4-FFF2-40B4-BE49-F238E27FC236}">
                  <a16:creationId xmlns="" xmlns:a16="http://schemas.microsoft.com/office/drawing/2014/main" id="{0098BA76-4291-57D9-2E5E-3DA022FBD5C2}"/>
                </a:ext>
              </a:extLst>
            </p:cNvPr>
            <p:cNvSpPr/>
            <p:nvPr/>
          </p:nvSpPr>
          <p:spPr>
            <a:xfrm>
              <a:off x="0" y="10032"/>
              <a:ext cx="11360700" cy="74340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72;p21">
              <a:extLst>
                <a:ext uri="{FF2B5EF4-FFF2-40B4-BE49-F238E27FC236}">
                  <a16:creationId xmlns="" xmlns:a16="http://schemas.microsoft.com/office/drawing/2014/main" id="{E80A915C-ADE8-3698-725F-7ED551597ACA}"/>
                </a:ext>
              </a:extLst>
            </p:cNvPr>
            <p:cNvSpPr txBox="1"/>
            <p:nvPr/>
          </p:nvSpPr>
          <p:spPr>
            <a:xfrm>
              <a:off x="36296" y="46328"/>
              <a:ext cx="11288100" cy="670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100" tIns="118100" rIns="118100" bIns="118100" anchor="ctr" anchorCtr="0">
              <a:noAutofit/>
            </a:bodyPr>
            <a:lstStyle/>
            <a:p>
              <a:pPr lvl="0" algn="l" defTabSz="1126039" rtl="0">
                <a:lnSpc>
                  <a:spcPct val="90000"/>
                </a:lnSpc>
                <a:spcBef>
                  <a:spcPct val="0"/>
                </a:spcBef>
              </a:pPr>
              <a:r>
                <a:rPr lang="hu-HU" sz="3200" b="1" kern="1200" dirty="0" err="1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Summary</a:t>
              </a:r>
              <a:endParaRPr lang="hu-HU" sz="3200" b="1" kern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aphicFrame>
        <p:nvGraphicFramePr>
          <p:cNvPr id="8" name="Diagram 7">
            <a:extLst>
              <a:ext uri="{FF2B5EF4-FFF2-40B4-BE49-F238E27FC236}">
                <a16:creationId xmlns="" xmlns:a16="http://schemas.microsoft.com/office/drawing/2014/main" id="{42DF163E-FA1E-9DA1-2BB0-C860B7BA6E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9493967"/>
              </p:ext>
            </p:extLst>
          </p:nvPr>
        </p:nvGraphicFramePr>
        <p:xfrm>
          <a:off x="1103876" y="1439333"/>
          <a:ext cx="9984248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07788665"/>
      </p:ext>
    </p:extLst>
  </p:cSld>
  <p:clrMapOvr>
    <a:overrideClrMapping bg1="lt1" tx1="dk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>
                <a:solidFill>
                  <a:schemeClr val="dk2"/>
                </a:solidFill>
              </a:rPr>
              <a:t>Examined topics in the Research Group</a:t>
            </a:r>
            <a:endParaRPr sz="4500"/>
          </a:p>
        </p:txBody>
      </p:sp>
      <p:sp>
        <p:nvSpPr>
          <p:cNvPr id="420" name="Google Shape;420;p3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Problems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teaching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Hungarian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L1,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education-related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emails in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LCS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role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corpora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language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consulting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Language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ideologies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inquiries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in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consultants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answers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Types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questions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about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proper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names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LCS emails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Spelling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issues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LCS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where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spelling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codification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absent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Hungarian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spelling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codification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inconsistent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problematic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contradictory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based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inquiries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LCS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Font typeface="Wingdings" panose="05000000000000000000" pitchFamily="2" charset="2"/>
              <a:buChar char="v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Pragmatics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language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consulting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7"/>
          <p:cNvSpPr txBox="1">
            <a:spLocks noGrp="1"/>
          </p:cNvSpPr>
          <p:nvPr>
            <p:ph type="ctrTitle"/>
          </p:nvPr>
        </p:nvSpPr>
        <p:spPr>
          <a:xfrm>
            <a:off x="1066800" y="1645920"/>
            <a:ext cx="10058400" cy="3566160"/>
          </a:xfrm>
          <a:prstGeom prst="rect">
            <a:avLst/>
          </a:prstGeom>
          <a:solidFill>
            <a:srgbClr val="FB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</a:pPr>
            <a:r>
              <a:rPr lang="hu-HU" sz="6600" b="1">
                <a:solidFill>
                  <a:schemeClr val="dk2"/>
                </a:solidFill>
              </a:rPr>
              <a:t>Thank you for your attention!</a:t>
            </a:r>
            <a:endParaRPr/>
          </a:p>
        </p:txBody>
      </p:sp>
      <p:graphicFrame>
        <p:nvGraphicFramePr>
          <p:cNvPr id="426" name="Google Shape;426;p37"/>
          <p:cNvGraphicFramePr/>
          <p:nvPr/>
        </p:nvGraphicFramePr>
        <p:xfrm>
          <a:off x="2032000" y="4330132"/>
          <a:ext cx="8128000" cy="640090"/>
        </p:xfrm>
        <a:graphic>
          <a:graphicData uri="http://schemas.openxmlformats.org/drawingml/2006/table">
            <a:tbl>
              <a:tblPr firstRow="1" bandRow="1">
                <a:noFill/>
                <a:tableStyleId>{D0865AD8-1D2A-41F6-80E4-9935069DEDCF}</a:tableStyleId>
              </a:tblPr>
              <a:tblGrid>
                <a:gridCol w="4064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>
                          <a:solidFill>
                            <a:schemeClr val="dk2"/>
                          </a:solidFill>
                        </a:rPr>
                        <a:t>Zsófia Ludányi</a:t>
                      </a:r>
                      <a:br>
                        <a:rPr lang="hu-HU" sz="1800">
                          <a:solidFill>
                            <a:schemeClr val="dk2"/>
                          </a:solidFill>
                        </a:rPr>
                      </a:br>
                      <a:r>
                        <a:rPr lang="hu-HU" sz="1800">
                          <a:solidFill>
                            <a:schemeClr val="dk2"/>
                          </a:solidFill>
                        </a:rPr>
                        <a:t>ludanyi.zsofia@nytud.hun-ren.hu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6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>
                          <a:solidFill>
                            <a:schemeClr val="dk2"/>
                          </a:solidFill>
                        </a:rPr>
                        <a:t>Dorottya Jakab</a:t>
                      </a:r>
                      <a:br>
                        <a:rPr lang="hu-HU" sz="1800">
                          <a:solidFill>
                            <a:schemeClr val="dk2"/>
                          </a:solidFill>
                        </a:rPr>
                      </a:br>
                      <a:r>
                        <a:rPr lang="hu-HU" sz="1800">
                          <a:solidFill>
                            <a:schemeClr val="dk2"/>
                          </a:solidFill>
                        </a:rPr>
                        <a:t>jakab.dorottya@nytud.hun-ren.hu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6C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3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 dirty="0" err="1" smtClean="0">
                <a:solidFill>
                  <a:schemeClr val="dk2"/>
                </a:solidFill>
              </a:rPr>
              <a:t>References</a:t>
            </a:r>
            <a:endParaRPr sz="4500" dirty="0"/>
          </a:p>
        </p:txBody>
      </p:sp>
      <p:sp>
        <p:nvSpPr>
          <p:cNvPr id="420" name="Google Shape;420;p36"/>
          <p:cNvSpPr txBox="1"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u-HU" sz="1800" dirty="0" err="1" smtClean="0"/>
              <a:t>Beneš</a:t>
            </a:r>
            <a:r>
              <a:rPr lang="hu-HU" sz="1800" dirty="0"/>
              <a:t>, Martin – Prošek, Martin – </a:t>
            </a:r>
            <a:r>
              <a:rPr lang="hu-HU" sz="1800" dirty="0" err="1"/>
              <a:t>Smejkalová</a:t>
            </a:r>
            <a:r>
              <a:rPr lang="hu-HU" sz="1800" dirty="0"/>
              <a:t>, </a:t>
            </a:r>
            <a:r>
              <a:rPr lang="hu-HU" sz="1800" dirty="0" err="1"/>
              <a:t>Kamila</a:t>
            </a:r>
            <a:r>
              <a:rPr lang="hu-HU" sz="1800" dirty="0"/>
              <a:t> – </a:t>
            </a:r>
            <a:r>
              <a:rPr lang="hu-HU" sz="1800" dirty="0" err="1"/>
              <a:t>Štěpanová</a:t>
            </a:r>
            <a:r>
              <a:rPr lang="hu-HU" sz="1800" dirty="0"/>
              <a:t>, Veronika 2018. </a:t>
            </a:r>
            <a:r>
              <a:rPr lang="hu-HU" sz="1800" dirty="0" err="1"/>
              <a:t>Interaction</a:t>
            </a:r>
            <a:r>
              <a:rPr lang="hu-HU" sz="1800" dirty="0"/>
              <a:t> </a:t>
            </a:r>
            <a:r>
              <a:rPr lang="hu-HU" sz="1800" dirty="0" err="1"/>
              <a:t>between</a:t>
            </a:r>
            <a:r>
              <a:rPr lang="hu-HU" sz="1800" dirty="0"/>
              <a:t> </a:t>
            </a:r>
            <a:r>
              <a:rPr lang="hu-HU" sz="1800" dirty="0" err="1"/>
              <a:t>language</a:t>
            </a:r>
            <a:r>
              <a:rPr lang="hu-HU" sz="1800" dirty="0"/>
              <a:t> </a:t>
            </a:r>
            <a:r>
              <a:rPr lang="hu-HU" sz="1800" dirty="0" err="1"/>
              <a:t>users</a:t>
            </a:r>
            <a:r>
              <a:rPr lang="hu-HU" sz="1800" dirty="0"/>
              <a:t> and a </a:t>
            </a:r>
            <a:r>
              <a:rPr lang="hu-HU" sz="1800" dirty="0" err="1"/>
              <a:t>language</a:t>
            </a:r>
            <a:r>
              <a:rPr lang="hu-HU" sz="1800" dirty="0"/>
              <a:t> </a:t>
            </a:r>
            <a:r>
              <a:rPr lang="hu-HU" sz="1800" dirty="0" err="1"/>
              <a:t>consulting</a:t>
            </a:r>
            <a:r>
              <a:rPr lang="hu-HU" sz="1800" dirty="0"/>
              <a:t> center: </a:t>
            </a:r>
            <a:r>
              <a:rPr lang="hu-HU" sz="1800" dirty="0" err="1"/>
              <a:t>Challenges</a:t>
            </a:r>
            <a:r>
              <a:rPr lang="hu-HU" sz="1800" dirty="0"/>
              <a:t> </a:t>
            </a:r>
            <a:r>
              <a:rPr lang="hu-HU" sz="1800" dirty="0" err="1"/>
              <a:t>for</a:t>
            </a:r>
            <a:r>
              <a:rPr lang="hu-HU" sz="1800" dirty="0"/>
              <a:t> </a:t>
            </a:r>
            <a:r>
              <a:rPr lang="hu-HU" sz="1800" dirty="0" err="1"/>
              <a:t>language</a:t>
            </a:r>
            <a:r>
              <a:rPr lang="hu-HU" sz="1800" dirty="0"/>
              <a:t> management </a:t>
            </a:r>
            <a:r>
              <a:rPr lang="hu-HU" sz="1800" dirty="0" err="1"/>
              <a:t>theory</a:t>
            </a:r>
            <a:r>
              <a:rPr lang="hu-HU" sz="1800" dirty="0"/>
              <a:t> </a:t>
            </a:r>
            <a:r>
              <a:rPr lang="hu-HU" sz="1800" dirty="0" err="1"/>
              <a:t>research</a:t>
            </a:r>
            <a:r>
              <a:rPr lang="hu-HU" sz="1800" dirty="0"/>
              <a:t>. </a:t>
            </a:r>
            <a:r>
              <a:rPr lang="hu-HU" sz="1800" dirty="0" err="1"/>
              <a:t>In</a:t>
            </a:r>
            <a:r>
              <a:rPr lang="hu-HU" sz="1800" dirty="0"/>
              <a:t>: Fairbrother, Lisa – Nekvapil, </a:t>
            </a:r>
            <a:r>
              <a:rPr lang="hu-HU" sz="1800" dirty="0" err="1"/>
              <a:t>Jiří</a:t>
            </a:r>
            <a:r>
              <a:rPr lang="hu-HU" sz="1800" dirty="0"/>
              <a:t> – </a:t>
            </a:r>
            <a:r>
              <a:rPr lang="hu-HU" sz="1800" dirty="0" err="1"/>
              <a:t>Sloboda</a:t>
            </a:r>
            <a:r>
              <a:rPr lang="hu-HU" sz="1800" dirty="0"/>
              <a:t>, Marián (</a:t>
            </a:r>
            <a:r>
              <a:rPr lang="hu-HU" sz="1800" dirty="0" err="1"/>
              <a:t>eds</a:t>
            </a:r>
            <a:r>
              <a:rPr lang="hu-HU" sz="1800" dirty="0"/>
              <a:t>): </a:t>
            </a:r>
            <a:r>
              <a:rPr lang="hu-HU" sz="1800" i="1" dirty="0"/>
              <a:t>The </a:t>
            </a:r>
            <a:r>
              <a:rPr lang="hu-HU" sz="1800" i="1" dirty="0" err="1"/>
              <a:t>Language</a:t>
            </a:r>
            <a:r>
              <a:rPr lang="hu-HU" sz="1800" i="1" dirty="0"/>
              <a:t> Management </a:t>
            </a:r>
            <a:r>
              <a:rPr lang="hu-HU" sz="1800" i="1" dirty="0" err="1"/>
              <a:t>Approach</a:t>
            </a:r>
            <a:r>
              <a:rPr lang="hu-HU" sz="1800" i="1" dirty="0"/>
              <a:t>: A </a:t>
            </a:r>
            <a:r>
              <a:rPr lang="hu-HU" sz="1800" i="1" dirty="0" err="1"/>
              <a:t>Focus</a:t>
            </a:r>
            <a:r>
              <a:rPr lang="hu-HU" sz="1800" i="1" dirty="0"/>
              <a:t> </a:t>
            </a:r>
            <a:r>
              <a:rPr lang="hu-HU" sz="1800" i="1" dirty="0" err="1"/>
              <a:t>on</a:t>
            </a:r>
            <a:r>
              <a:rPr lang="hu-HU" sz="1800" i="1" dirty="0"/>
              <a:t> Research </a:t>
            </a:r>
            <a:r>
              <a:rPr lang="hu-HU" sz="1800" i="1" dirty="0" err="1"/>
              <a:t>Methodology</a:t>
            </a:r>
            <a:r>
              <a:rPr lang="hu-HU" sz="1800" dirty="0"/>
              <a:t>. Peter Lang. Berlin. 119–140</a:t>
            </a:r>
            <a:r>
              <a:rPr lang="hu-HU" sz="1800" dirty="0" smtClean="0"/>
              <a:t>.</a:t>
            </a:r>
            <a:endParaRPr lang="hu-HU" sz="1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u-HU" sz="1800" dirty="0"/>
              <a:t>Kimura, </a:t>
            </a:r>
            <a:r>
              <a:rPr lang="hu-HU" sz="1800" dirty="0" err="1"/>
              <a:t>Goro</a:t>
            </a:r>
            <a:r>
              <a:rPr lang="hu-HU" sz="1800" dirty="0"/>
              <a:t> C. – Fairbrother, Lisa 2020. </a:t>
            </a:r>
            <a:r>
              <a:rPr lang="hu-HU" sz="1800" dirty="0" err="1"/>
              <a:t>Reconsidering</a:t>
            </a:r>
            <a:r>
              <a:rPr lang="hu-HU" sz="1800" dirty="0"/>
              <a:t>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language</a:t>
            </a:r>
            <a:r>
              <a:rPr lang="hu-HU" sz="1800" dirty="0"/>
              <a:t> management </a:t>
            </a:r>
            <a:r>
              <a:rPr lang="hu-HU" sz="1800" dirty="0" err="1"/>
              <a:t>approach</a:t>
            </a:r>
            <a:r>
              <a:rPr lang="hu-HU" sz="1800" dirty="0"/>
              <a:t> </a:t>
            </a:r>
            <a:r>
              <a:rPr lang="hu-HU" sz="1800" dirty="0" err="1"/>
              <a:t>in</a:t>
            </a:r>
            <a:r>
              <a:rPr lang="hu-HU" sz="1800" dirty="0"/>
              <a:t> </a:t>
            </a:r>
            <a:r>
              <a:rPr lang="hu-HU" sz="1800" dirty="0" err="1"/>
              <a:t>light</a:t>
            </a:r>
            <a:r>
              <a:rPr lang="hu-HU" sz="1800" dirty="0"/>
              <a:t> of </a:t>
            </a:r>
            <a:r>
              <a:rPr lang="hu-HU" sz="1800" dirty="0" err="1"/>
              <a:t>the</a:t>
            </a:r>
            <a:r>
              <a:rPr lang="hu-HU" sz="1800" dirty="0"/>
              <a:t> </a:t>
            </a:r>
            <a:r>
              <a:rPr lang="hu-HU" sz="1800" dirty="0" err="1"/>
              <a:t>micro-macro</a:t>
            </a:r>
            <a:r>
              <a:rPr lang="hu-HU" sz="1800" dirty="0"/>
              <a:t> </a:t>
            </a:r>
            <a:r>
              <a:rPr lang="hu-HU" sz="1800" dirty="0" err="1"/>
              <a:t>continuum</a:t>
            </a:r>
            <a:r>
              <a:rPr lang="hu-HU" sz="1800" dirty="0"/>
              <a:t>. </a:t>
            </a:r>
            <a:r>
              <a:rPr lang="hu-HU" sz="1800" dirty="0" err="1"/>
              <a:t>In</a:t>
            </a:r>
            <a:r>
              <a:rPr lang="hu-HU" sz="1800" dirty="0"/>
              <a:t>: Kimura, </a:t>
            </a:r>
            <a:r>
              <a:rPr lang="hu-HU" sz="1800" dirty="0" err="1"/>
              <a:t>Goro</a:t>
            </a:r>
            <a:r>
              <a:rPr lang="hu-HU" sz="1800" dirty="0"/>
              <a:t> C. – Fairbrother, Lisa (</a:t>
            </a:r>
            <a:r>
              <a:rPr lang="hu-HU" sz="1800" dirty="0" err="1"/>
              <a:t>eds</a:t>
            </a:r>
            <a:r>
              <a:rPr lang="hu-HU" sz="1800" dirty="0"/>
              <a:t>): </a:t>
            </a:r>
            <a:r>
              <a:rPr lang="hu-HU" sz="1800" i="1" dirty="0" err="1"/>
              <a:t>Language</a:t>
            </a:r>
            <a:r>
              <a:rPr lang="hu-HU" sz="1800" i="1" dirty="0"/>
              <a:t> Management </a:t>
            </a:r>
            <a:r>
              <a:rPr lang="hu-HU" sz="1800" i="1" dirty="0" err="1"/>
              <a:t>Approach</a:t>
            </a:r>
            <a:r>
              <a:rPr lang="hu-HU" sz="1800" i="1" dirty="0"/>
              <a:t> </a:t>
            </a:r>
            <a:r>
              <a:rPr lang="hu-HU" sz="1800" i="1" dirty="0" err="1"/>
              <a:t>to</a:t>
            </a:r>
            <a:r>
              <a:rPr lang="hu-HU" sz="1800" i="1" dirty="0"/>
              <a:t> </a:t>
            </a:r>
            <a:r>
              <a:rPr lang="hu-HU" sz="1800" i="1" dirty="0" err="1"/>
              <a:t>Language</a:t>
            </a:r>
            <a:r>
              <a:rPr lang="hu-HU" sz="1800" i="1" dirty="0"/>
              <a:t> </a:t>
            </a:r>
            <a:r>
              <a:rPr lang="hu-HU" sz="1800" i="1" dirty="0" err="1"/>
              <a:t>Problems</a:t>
            </a:r>
            <a:r>
              <a:rPr lang="hu-HU" sz="1800" i="1" dirty="0"/>
              <a:t>: </a:t>
            </a:r>
            <a:r>
              <a:rPr lang="hu-HU" sz="1800" i="1" dirty="0" err="1"/>
              <a:t>Integrating</a:t>
            </a:r>
            <a:r>
              <a:rPr lang="hu-HU" sz="1800" i="1" dirty="0"/>
              <a:t> </a:t>
            </a:r>
            <a:r>
              <a:rPr lang="hu-HU" sz="1800" i="1" dirty="0" err="1"/>
              <a:t>Macro</a:t>
            </a:r>
            <a:r>
              <a:rPr lang="hu-HU" sz="1800" i="1" dirty="0"/>
              <a:t> and Micro </a:t>
            </a:r>
            <a:r>
              <a:rPr lang="hu-HU" sz="1800" i="1" dirty="0" err="1"/>
              <a:t>Dimensions</a:t>
            </a:r>
            <a:r>
              <a:rPr lang="hu-HU" sz="1800" i="1" dirty="0"/>
              <a:t>.</a:t>
            </a:r>
            <a:r>
              <a:rPr lang="hu-HU" sz="1800" dirty="0"/>
              <a:t> John </a:t>
            </a:r>
            <a:r>
              <a:rPr lang="hu-HU" sz="1800" dirty="0" err="1"/>
              <a:t>Benjamins</a:t>
            </a:r>
            <a:r>
              <a:rPr lang="hu-HU" sz="1800" dirty="0"/>
              <a:t>. Amsterdam. 255–267</a:t>
            </a:r>
            <a:r>
              <a:rPr lang="hu-HU" sz="1800" dirty="0" smtClean="0"/>
              <a:t>.</a:t>
            </a:r>
          </a:p>
          <a:p>
            <a:pPr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u-HU" sz="1800" dirty="0" err="1"/>
              <a:t>Nekvapil</a:t>
            </a:r>
            <a:r>
              <a:rPr lang="hu-HU" sz="1800" dirty="0"/>
              <a:t>, </a:t>
            </a:r>
            <a:r>
              <a:rPr lang="hu-HU" sz="1800" dirty="0" err="1"/>
              <a:t>Jiří</a:t>
            </a:r>
            <a:r>
              <a:rPr lang="hu-HU" sz="1800" dirty="0"/>
              <a:t> 2009. The </a:t>
            </a:r>
            <a:r>
              <a:rPr lang="hu-HU" sz="1800" dirty="0" err="1"/>
              <a:t>integrative</a:t>
            </a:r>
            <a:r>
              <a:rPr lang="hu-HU" sz="1800" dirty="0"/>
              <a:t> </a:t>
            </a:r>
            <a:r>
              <a:rPr lang="hu-HU" sz="1800" dirty="0" err="1"/>
              <a:t>potential</a:t>
            </a:r>
            <a:r>
              <a:rPr lang="hu-HU" sz="1800" dirty="0"/>
              <a:t> of </a:t>
            </a:r>
            <a:r>
              <a:rPr lang="hu-HU" sz="1800" dirty="0" err="1"/>
              <a:t>Language</a:t>
            </a:r>
            <a:r>
              <a:rPr lang="hu-HU" sz="1800" dirty="0"/>
              <a:t> Management </a:t>
            </a:r>
            <a:r>
              <a:rPr lang="hu-HU" sz="1800" dirty="0" err="1"/>
              <a:t>Theory</a:t>
            </a:r>
            <a:r>
              <a:rPr lang="hu-HU" sz="1800" dirty="0"/>
              <a:t>. </a:t>
            </a:r>
            <a:r>
              <a:rPr lang="hu-HU" sz="1800" dirty="0" err="1"/>
              <a:t>In</a:t>
            </a:r>
            <a:r>
              <a:rPr lang="hu-HU" sz="1800" dirty="0"/>
              <a:t>: </a:t>
            </a:r>
            <a:r>
              <a:rPr lang="hu-HU" sz="1800" dirty="0" err="1"/>
              <a:t>Nekvapil</a:t>
            </a:r>
            <a:r>
              <a:rPr lang="hu-HU" sz="1800" dirty="0"/>
              <a:t>, </a:t>
            </a:r>
            <a:r>
              <a:rPr lang="hu-HU" sz="1800" dirty="0" err="1"/>
              <a:t>Jiří</a:t>
            </a:r>
            <a:r>
              <a:rPr lang="hu-HU" sz="1800" dirty="0"/>
              <a:t> – Sherman, </a:t>
            </a:r>
            <a:r>
              <a:rPr lang="hu-HU" sz="1800" dirty="0" err="1"/>
              <a:t>Tamah</a:t>
            </a:r>
            <a:r>
              <a:rPr lang="hu-HU" sz="1800" dirty="0"/>
              <a:t> (</a:t>
            </a:r>
            <a:r>
              <a:rPr lang="hu-HU" sz="1800" dirty="0" err="1"/>
              <a:t>eds</a:t>
            </a:r>
            <a:r>
              <a:rPr lang="hu-HU" sz="1800" dirty="0"/>
              <a:t>):</a:t>
            </a:r>
            <a:r>
              <a:rPr lang="hu-HU" sz="1800" i="1" dirty="0"/>
              <a:t> </a:t>
            </a:r>
            <a:r>
              <a:rPr lang="hu-HU" sz="1800" i="1" dirty="0" err="1"/>
              <a:t>Language</a:t>
            </a:r>
            <a:r>
              <a:rPr lang="hu-HU" sz="1800" i="1" dirty="0"/>
              <a:t> Management </a:t>
            </a:r>
            <a:r>
              <a:rPr lang="hu-HU" sz="1800" i="1" dirty="0" err="1"/>
              <a:t>in</a:t>
            </a:r>
            <a:r>
              <a:rPr lang="hu-HU" sz="1800" i="1" dirty="0"/>
              <a:t> </a:t>
            </a:r>
            <a:r>
              <a:rPr lang="hu-HU" sz="1800" i="1" dirty="0" err="1"/>
              <a:t>Contact</a:t>
            </a:r>
            <a:r>
              <a:rPr lang="hu-HU" sz="1800" i="1" dirty="0"/>
              <a:t> </a:t>
            </a:r>
            <a:r>
              <a:rPr lang="hu-HU" sz="1800" i="1" dirty="0" err="1"/>
              <a:t>Situations</a:t>
            </a:r>
            <a:r>
              <a:rPr lang="hu-HU" sz="1800" i="1" dirty="0"/>
              <a:t>: </a:t>
            </a:r>
            <a:r>
              <a:rPr lang="hu-HU" sz="1800" i="1" dirty="0" err="1"/>
              <a:t>Perspectives</a:t>
            </a:r>
            <a:r>
              <a:rPr lang="hu-HU" sz="1800" i="1" dirty="0"/>
              <a:t> </a:t>
            </a:r>
            <a:r>
              <a:rPr lang="hu-HU" sz="1800" i="1" dirty="0" err="1"/>
              <a:t>from</a:t>
            </a:r>
            <a:r>
              <a:rPr lang="hu-HU" sz="1800" i="1" dirty="0"/>
              <a:t> </a:t>
            </a:r>
            <a:r>
              <a:rPr lang="hu-HU" sz="1800" i="1" dirty="0" err="1"/>
              <a:t>Three</a:t>
            </a:r>
            <a:r>
              <a:rPr lang="hu-HU" sz="1800" i="1" dirty="0"/>
              <a:t> </a:t>
            </a:r>
            <a:r>
              <a:rPr lang="hu-HU" sz="1800" i="1" dirty="0" err="1"/>
              <a:t>Continents</a:t>
            </a:r>
            <a:r>
              <a:rPr lang="hu-HU" sz="1800" i="1" dirty="0"/>
              <a:t>.</a:t>
            </a:r>
            <a:r>
              <a:rPr lang="hu-HU" sz="1800" dirty="0"/>
              <a:t> Peter Lang. Frankfurt am Main. 1–11</a:t>
            </a:r>
            <a:r>
              <a:rPr lang="hu-HU" sz="1800" dirty="0" smtClean="0"/>
              <a:t>.</a:t>
            </a:r>
            <a:endParaRPr lang="hu-H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hu-HU" sz="1800" dirty="0" err="1"/>
              <a:t>Rudwick</a:t>
            </a:r>
            <a:r>
              <a:rPr lang="hu-HU" sz="1800" dirty="0"/>
              <a:t>, </a:t>
            </a:r>
            <a:r>
              <a:rPr lang="hu-HU" sz="1800" dirty="0" err="1"/>
              <a:t>Stephanie</a:t>
            </a:r>
            <a:r>
              <a:rPr lang="hu-HU" sz="1800" dirty="0"/>
              <a:t> 2022. </a:t>
            </a:r>
            <a:r>
              <a:rPr lang="hu-HU" sz="1800" dirty="0" err="1"/>
              <a:t>Language</a:t>
            </a:r>
            <a:r>
              <a:rPr lang="hu-HU" sz="1800" dirty="0"/>
              <a:t> </a:t>
            </a:r>
            <a:r>
              <a:rPr lang="hu-HU" sz="1800" dirty="0" err="1"/>
              <a:t>politics</a:t>
            </a:r>
            <a:r>
              <a:rPr lang="hu-HU" sz="1800" dirty="0"/>
              <a:t> </a:t>
            </a:r>
            <a:r>
              <a:rPr lang="hu-HU" sz="1800" dirty="0" err="1"/>
              <a:t>at</a:t>
            </a:r>
            <a:r>
              <a:rPr lang="hu-HU" sz="1800" dirty="0"/>
              <a:t> </a:t>
            </a:r>
            <a:r>
              <a:rPr lang="hu-HU" sz="1800" dirty="0" err="1"/>
              <a:t>Stellenbosch</a:t>
            </a:r>
            <a:r>
              <a:rPr lang="hu-HU" sz="1800" dirty="0"/>
              <a:t> University, South </a:t>
            </a:r>
            <a:r>
              <a:rPr lang="hu-HU" sz="1800" dirty="0" err="1"/>
              <a:t>Africa</a:t>
            </a:r>
            <a:r>
              <a:rPr lang="hu-HU" sz="1800" dirty="0"/>
              <a:t>. </a:t>
            </a:r>
            <a:r>
              <a:rPr lang="hu-HU" sz="1800" dirty="0" err="1"/>
              <a:t>In</a:t>
            </a:r>
            <a:r>
              <a:rPr lang="hu-HU" sz="1800" dirty="0"/>
              <a:t>: </a:t>
            </a:r>
            <a:r>
              <a:rPr lang="hu-HU" sz="1800" dirty="0" err="1"/>
              <a:t>Marek</a:t>
            </a:r>
            <a:r>
              <a:rPr lang="hu-HU" sz="1800" dirty="0"/>
              <a:t> </a:t>
            </a:r>
            <a:r>
              <a:rPr lang="hu-HU" sz="1800" dirty="0" err="1"/>
              <a:t>Nekula</a:t>
            </a:r>
            <a:r>
              <a:rPr lang="hu-HU" sz="1800" dirty="0"/>
              <a:t> – </a:t>
            </a:r>
            <a:r>
              <a:rPr lang="hu-HU" sz="1800" dirty="0" err="1"/>
              <a:t>Tamah</a:t>
            </a:r>
            <a:r>
              <a:rPr lang="hu-HU" sz="1800" dirty="0"/>
              <a:t> Sherman – Halina </a:t>
            </a:r>
            <a:r>
              <a:rPr lang="hu-HU" sz="1800" dirty="0" err="1"/>
              <a:t>Zawiszová</a:t>
            </a:r>
            <a:r>
              <a:rPr lang="hu-HU" sz="1800" dirty="0"/>
              <a:t> (</a:t>
            </a:r>
            <a:r>
              <a:rPr lang="hu-HU" sz="1800" dirty="0" err="1"/>
              <a:t>eds</a:t>
            </a:r>
            <a:r>
              <a:rPr lang="hu-HU" sz="1800" dirty="0"/>
              <a:t>.): </a:t>
            </a:r>
            <a:r>
              <a:rPr lang="hu-HU" sz="1800" i="1" dirty="0" err="1"/>
              <a:t>Interests</a:t>
            </a:r>
            <a:r>
              <a:rPr lang="hu-HU" sz="1800" i="1" dirty="0"/>
              <a:t> and </a:t>
            </a:r>
            <a:r>
              <a:rPr lang="hu-HU" sz="1800" i="1" dirty="0" err="1"/>
              <a:t>Power</a:t>
            </a:r>
            <a:r>
              <a:rPr lang="hu-HU" sz="1800" i="1" dirty="0"/>
              <a:t> </a:t>
            </a:r>
            <a:r>
              <a:rPr lang="hu-HU" sz="1800" i="1" dirty="0" err="1"/>
              <a:t>in</a:t>
            </a:r>
            <a:r>
              <a:rPr lang="hu-HU" sz="1800" i="1" dirty="0"/>
              <a:t> </a:t>
            </a:r>
            <a:r>
              <a:rPr lang="hu-HU" sz="1800" i="1" dirty="0" err="1"/>
              <a:t>Language</a:t>
            </a:r>
            <a:r>
              <a:rPr lang="hu-HU" sz="1800" i="1" dirty="0"/>
              <a:t> Management</a:t>
            </a:r>
            <a:r>
              <a:rPr lang="hu-HU" sz="1800" dirty="0"/>
              <a:t>. Peter Lang. Berlin–Bern–</a:t>
            </a:r>
            <a:r>
              <a:rPr lang="hu-HU" sz="1800" dirty="0" err="1"/>
              <a:t>Bruxelles</a:t>
            </a:r>
            <a:r>
              <a:rPr lang="hu-HU" sz="1800" dirty="0"/>
              <a:t>–New York–Oxford–</a:t>
            </a:r>
            <a:r>
              <a:rPr lang="hu-HU" sz="1800" dirty="0" err="1"/>
              <a:t>Warszaw</a:t>
            </a:r>
            <a:r>
              <a:rPr lang="hu-HU" sz="1800" dirty="0"/>
              <a:t> –Wien. 101–122.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5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 dirty="0" err="1">
                <a:solidFill>
                  <a:schemeClr val="dk2"/>
                </a:solidFill>
              </a:rPr>
              <a:t>Comparison</a:t>
            </a:r>
            <a:r>
              <a:rPr lang="hu-HU" sz="4500" b="1" dirty="0">
                <a:solidFill>
                  <a:schemeClr val="dk2"/>
                </a:solidFill>
              </a:rPr>
              <a:t> of </a:t>
            </a:r>
            <a:r>
              <a:rPr lang="hu-HU" sz="4500" b="1" dirty="0" err="1">
                <a:solidFill>
                  <a:schemeClr val="dk2"/>
                </a:solidFill>
              </a:rPr>
              <a:t>everyday</a:t>
            </a:r>
            <a:r>
              <a:rPr lang="hu-HU" sz="4500" b="1" dirty="0">
                <a:solidFill>
                  <a:schemeClr val="dk2"/>
                </a:solidFill>
              </a:rPr>
              <a:t> and </a:t>
            </a:r>
            <a:r>
              <a:rPr lang="hu-HU" sz="4500" b="1" dirty="0" err="1">
                <a:solidFill>
                  <a:schemeClr val="dk2"/>
                </a:solidFill>
              </a:rPr>
              <a:t>institutional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forms</a:t>
            </a:r>
            <a:r>
              <a:rPr lang="hu-HU" sz="4500" b="1" dirty="0">
                <a:solidFill>
                  <a:schemeClr val="dk2"/>
                </a:solidFill>
              </a:rPr>
              <a:t> of language </a:t>
            </a:r>
            <a:r>
              <a:rPr lang="hu-HU" sz="4500" b="1" dirty="0" err="1">
                <a:solidFill>
                  <a:schemeClr val="dk2"/>
                </a:solidFill>
              </a:rPr>
              <a:t>consulting</a:t>
            </a:r>
            <a:endParaRPr sz="4500" dirty="0">
              <a:solidFill>
                <a:schemeClr val="dk2"/>
              </a:solidFill>
            </a:endParaRPr>
          </a:p>
        </p:txBody>
      </p:sp>
      <p:graphicFrame>
        <p:nvGraphicFramePr>
          <p:cNvPr id="138" name="Google Shape;138;p6"/>
          <p:cNvGraphicFramePr/>
          <p:nvPr>
            <p:extLst>
              <p:ext uri="{D42A27DB-BD31-4B8C-83A1-F6EECF244321}">
                <p14:modId xmlns:p14="http://schemas.microsoft.com/office/powerpoint/2010/main" val="55715412"/>
              </p:ext>
            </p:extLst>
          </p:nvPr>
        </p:nvGraphicFramePr>
        <p:xfrm>
          <a:off x="1096963" y="1846263"/>
          <a:ext cx="10058400" cy="4211360"/>
        </p:xfrm>
        <a:graphic>
          <a:graphicData uri="http://schemas.openxmlformats.org/drawingml/2006/table">
            <a:tbl>
              <a:tblPr firstRow="1" bandRow="1">
                <a:noFill/>
                <a:tableStyleId>{D0865AD8-1D2A-41F6-80E4-9935069DEDCF}</a:tableStyleId>
              </a:tblPr>
              <a:tblGrid>
                <a:gridCol w="3352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52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52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Factors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b="1" u="none" strike="noStrike" cap="none">
                          <a:solidFill>
                            <a:schemeClr val="lt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Everyday language consulting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u="none" strike="noStrike" cap="none" noProof="0" dirty="0"/>
                        <a:t>Institutional</a:t>
                      </a:r>
                      <a:r>
                        <a:rPr lang="hu-HU" sz="1800" u="none" strike="noStrike" cap="none" dirty="0"/>
                        <a:t> </a:t>
                      </a:r>
                      <a:r>
                        <a:rPr lang="en-GB" sz="1800" u="none" strike="noStrike" cap="none" noProof="0" dirty="0"/>
                        <a:t>language</a:t>
                      </a:r>
                      <a:r>
                        <a:rPr lang="hu-HU" sz="1800" u="none" strike="noStrike" cap="none" dirty="0"/>
                        <a:t> </a:t>
                      </a:r>
                      <a:r>
                        <a:rPr lang="hu-HU" sz="1800" u="none" strike="noStrike" cap="none" dirty="0" err="1"/>
                        <a:t>consulting</a:t>
                      </a:r>
                      <a:endParaRPr sz="1800" u="none" strike="noStrike" cap="none" dirty="0"/>
                    </a:p>
                  </a:txBody>
                  <a:tcPr marL="91450" marR="91450" marT="45725" marB="45725"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u="none" strike="noStrike" cap="none">
                          <a:solidFill>
                            <a:schemeClr val="dk2"/>
                          </a:solidFill>
                        </a:rPr>
                        <a:t>Circumstances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C0C9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simple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communicative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situations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e.g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 a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conversation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between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mother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her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child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or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friends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 </a:t>
                      </a:r>
                      <a:endParaRPr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C0C9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communicative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situations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with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institutional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background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linked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scientifically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relevant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institution</a:t>
                      </a:r>
                      <a:endParaRPr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3F3F3F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C0C9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>
                          <a:solidFill>
                            <a:schemeClr val="dk2"/>
                          </a:solidFill>
                        </a:rPr>
                        <a:t>Participants</a:t>
                      </a:r>
                      <a:endParaRPr sz="1800" b="1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DF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min.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speech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        </a:ext>
                          </a:extLst>
                        </a:rPr>
                        <a:t>community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  <a:extLst>
                            <a:ext uri="http://customooxmlschemas.google.com/">
          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0"/>
                            </a:ext>
                          </a:extLst>
                        </a:rPr>
                        <a:t> 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/>
                      </a:r>
                      <a:b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there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not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necessarily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difference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expertise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between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partcipants</a:t>
                      </a:r>
                      <a:endParaRPr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FE4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min.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two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who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are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from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speech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community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</a:t>
                      </a:r>
                      <a:b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there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is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always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difference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in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expertise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between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participants</a:t>
                      </a:r>
                      <a:endParaRPr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DFE4D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b="1" dirty="0" err="1">
                          <a:solidFill>
                            <a:schemeClr val="dk2"/>
                          </a:solidFill>
                        </a:rPr>
                        <a:t>Sources</a:t>
                      </a:r>
                      <a:r>
                        <a:rPr lang="hu-HU" sz="1800" b="1" dirty="0">
                          <a:solidFill>
                            <a:schemeClr val="dk2"/>
                          </a:solidFill>
                        </a:rPr>
                        <a:t> of </a:t>
                      </a:r>
                      <a:r>
                        <a:rPr lang="hu-HU" sz="1800" b="1" dirty="0" err="1">
                          <a:solidFill>
                            <a:schemeClr val="dk2"/>
                          </a:solidFill>
                        </a:rPr>
                        <a:t>advice</a:t>
                      </a:r>
                      <a:endParaRPr sz="1800" b="1" dirty="0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C0C9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general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shared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knowledge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about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use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of language in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their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community</a:t>
                      </a:r>
                      <a:endParaRPr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C0C9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F3F3F"/>
                        </a:buClr>
                        <a:buSzPts val="1800"/>
                        <a:buFont typeface="Calibri"/>
                        <a:buNone/>
                      </a:pP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scientifically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relevant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books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,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research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</a:t>
                      </a:r>
                      <a:r>
                        <a:rPr lang="hu-HU" sz="18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and </a:t>
                      </a:r>
                      <a:r>
                        <a:rPr lang="hu-HU" sz="18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results</a:t>
                      </a:r>
                      <a:endParaRPr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solidFill>
                      <a:srgbClr val="C0C9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>
              <a:buClr>
                <a:schemeClr val="dk2"/>
              </a:buClr>
            </a:pPr>
            <a:r>
              <a:rPr lang="hu-HU" sz="5000" b="1" dirty="0" err="1" smtClean="0">
                <a:solidFill>
                  <a:schemeClr val="dk2"/>
                </a:solidFill>
              </a:rPr>
              <a:t>Language</a:t>
            </a:r>
            <a:r>
              <a:rPr lang="hu-HU" sz="5000" b="1" dirty="0" smtClean="0">
                <a:solidFill>
                  <a:schemeClr val="dk2"/>
                </a:solidFill>
              </a:rPr>
              <a:t> </a:t>
            </a:r>
            <a:r>
              <a:rPr lang="hu-HU" sz="5000" b="1" dirty="0" err="1" smtClean="0">
                <a:solidFill>
                  <a:schemeClr val="dk2"/>
                </a:solidFill>
              </a:rPr>
              <a:t>consulting</a:t>
            </a:r>
            <a:r>
              <a:rPr lang="hu-HU" sz="5000" b="1" dirty="0" smtClean="0">
                <a:solidFill>
                  <a:schemeClr val="dk2"/>
                </a:solidFill>
              </a:rPr>
              <a:t> </a:t>
            </a:r>
            <a:r>
              <a:rPr lang="hu-HU" sz="5000" b="1" dirty="0" err="1" smtClean="0">
                <a:solidFill>
                  <a:schemeClr val="dk2"/>
                </a:solidFill>
              </a:rPr>
              <a:t>as</a:t>
            </a:r>
            <a:r>
              <a:rPr lang="hu-HU" sz="5000" b="1" dirty="0" smtClean="0">
                <a:solidFill>
                  <a:schemeClr val="dk2"/>
                </a:solidFill>
              </a:rPr>
              <a:t> </a:t>
            </a:r>
            <a:r>
              <a:rPr lang="hu-HU" sz="5000" b="1" dirty="0" err="1" smtClean="0">
                <a:solidFill>
                  <a:schemeClr val="dk2"/>
                </a:solidFill>
              </a:rPr>
              <a:t>language</a:t>
            </a:r>
            <a:r>
              <a:rPr lang="hu-HU" sz="5000" b="1" dirty="0" smtClean="0">
                <a:solidFill>
                  <a:schemeClr val="dk2"/>
                </a:solidFill>
              </a:rPr>
              <a:t> management </a:t>
            </a:r>
            <a:r>
              <a:rPr lang="hu-HU" sz="4500" b="1" dirty="0" smtClean="0">
                <a:solidFill>
                  <a:schemeClr val="dk2"/>
                </a:solidFill>
              </a:rPr>
              <a:t/>
            </a:r>
            <a:br>
              <a:rPr lang="hu-HU" sz="4500" b="1" dirty="0" smtClean="0">
                <a:solidFill>
                  <a:schemeClr val="dk2"/>
                </a:solidFill>
              </a:rPr>
            </a:br>
            <a:r>
              <a:rPr lang="hu-HU" sz="2200" b="1" dirty="0" smtClean="0">
                <a:solidFill>
                  <a:schemeClr val="accent1"/>
                </a:solidFill>
              </a:rPr>
              <a:t>(Nekvapil 2009, Beneš et al. 2018, Kimura &amp; Fairbrother 2020)</a:t>
            </a:r>
            <a:endParaRPr sz="2200" b="1" dirty="0">
              <a:solidFill>
                <a:schemeClr val="accent1"/>
              </a:solidFill>
            </a:endParaRPr>
          </a:p>
        </p:txBody>
      </p:sp>
      <p:sp>
        <p:nvSpPr>
          <p:cNvPr id="145" name="Google Shape;145;p7"/>
          <p:cNvSpPr txBox="1">
            <a:spLocks noGrp="1"/>
          </p:cNvSpPr>
          <p:nvPr>
            <p:ph type="body" idx="1"/>
          </p:nvPr>
        </p:nvSpPr>
        <p:spPr>
          <a:xfrm>
            <a:off x="1097280" y="1845733"/>
            <a:ext cx="10058400" cy="4477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None/>
            </a:pP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Institutional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language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consulting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None/>
            </a:pP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Interface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between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micro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macro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levels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simple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organized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language management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 err="1">
                <a:solidFill>
                  <a:schemeClr val="dk2"/>
                </a:solidFill>
              </a:rPr>
              <a:t>Ordinary</a:t>
            </a:r>
            <a:r>
              <a:rPr lang="hu-HU" b="1" dirty="0">
                <a:solidFill>
                  <a:schemeClr val="dk2"/>
                </a:solidFill>
              </a:rPr>
              <a:t> language </a:t>
            </a:r>
            <a:r>
              <a:rPr lang="hu-HU" b="1" dirty="0" err="1">
                <a:solidFill>
                  <a:schemeClr val="dk2"/>
                </a:solidFill>
              </a:rPr>
              <a:t>users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noting</a:t>
            </a:r>
            <a:r>
              <a:rPr lang="hu-HU" b="1" dirty="0">
                <a:solidFill>
                  <a:schemeClr val="dk2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1"/>
                  </a:ext>
                </a:extLst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linguistic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phenomena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that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attract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attention</a:t>
            </a:r>
            <a:r>
              <a:rPr lang="hu-HU" b="1" dirty="0">
                <a:solidFill>
                  <a:schemeClr val="dk2"/>
                </a:solidFill>
              </a:rPr>
              <a:t> (</a:t>
            </a:r>
            <a:r>
              <a:rPr lang="hu-HU" b="1" dirty="0" err="1">
                <a:solidFill>
                  <a:schemeClr val="dk2"/>
                </a:solidFill>
              </a:rPr>
              <a:t>micro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level</a:t>
            </a:r>
            <a:r>
              <a:rPr lang="hu-HU" b="1" dirty="0">
                <a:solidFill>
                  <a:schemeClr val="dk2"/>
                </a:solidFill>
              </a:rPr>
              <a:t>)</a:t>
            </a:r>
            <a:endParaRPr b="1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 err="1">
                <a:solidFill>
                  <a:schemeClr val="dk2"/>
                </a:solidFill>
              </a:rPr>
              <a:t>Consult</a:t>
            </a:r>
            <a:r>
              <a:rPr lang="hu-HU" b="1" dirty="0">
                <a:solidFill>
                  <a:schemeClr val="dk2"/>
                </a:solidFill>
              </a:rPr>
              <a:t> a language </a:t>
            </a:r>
            <a:r>
              <a:rPr lang="hu-HU" b="1" dirty="0" err="1">
                <a:solidFill>
                  <a:schemeClr val="dk2"/>
                </a:solidFill>
              </a:rPr>
              <a:t>consulting</a:t>
            </a:r>
            <a:r>
              <a:rPr lang="hu-HU" b="1" dirty="0">
                <a:solidFill>
                  <a:schemeClr val="dk2"/>
                </a:solidFill>
              </a:rPr>
              <a:t> service </a:t>
            </a:r>
            <a:r>
              <a:rPr lang="hu-HU" b="1" dirty="0" err="1">
                <a:solidFill>
                  <a:schemeClr val="dk2"/>
                </a:solidFill>
              </a:rPr>
              <a:t>to</a:t>
            </a:r>
            <a:r>
              <a:rPr lang="hu-HU" b="1" dirty="0">
                <a:solidFill>
                  <a:schemeClr val="dk2"/>
                </a:solidFill>
              </a:rPr>
              <a:t> be </a:t>
            </a:r>
            <a:r>
              <a:rPr lang="hu-HU" b="1" dirty="0" err="1">
                <a:solidFill>
                  <a:schemeClr val="dk2"/>
                </a:solidFill>
              </a:rPr>
              <a:t>informed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about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the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observed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phenomena</a:t>
            </a:r>
            <a:r>
              <a:rPr lang="hu-HU" b="1" dirty="0">
                <a:solidFill>
                  <a:schemeClr val="dk2"/>
                </a:solidFill>
              </a:rPr>
              <a:t> (</a:t>
            </a:r>
            <a:r>
              <a:rPr lang="hu-HU" b="1" dirty="0" err="1">
                <a:solidFill>
                  <a:schemeClr val="dk2"/>
                </a:solidFill>
              </a:rPr>
              <a:t>macro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level</a:t>
            </a:r>
            <a:r>
              <a:rPr lang="hu-HU" b="1" dirty="0">
                <a:solidFill>
                  <a:schemeClr val="dk2"/>
                </a:solidFill>
              </a:rPr>
              <a:t>)</a:t>
            </a:r>
            <a:endParaRPr b="1" dirty="0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solidFill>
                  <a:schemeClr val="dk2"/>
                </a:solidFill>
              </a:rPr>
              <a:t>Language </a:t>
            </a:r>
            <a:r>
              <a:rPr lang="hu-HU" b="1" dirty="0" err="1">
                <a:solidFill>
                  <a:schemeClr val="dk2"/>
                </a:solidFill>
              </a:rPr>
              <a:t>users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accept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the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adjustment</a:t>
            </a:r>
            <a:r>
              <a:rPr lang="hu-HU" b="1" dirty="0">
                <a:solidFill>
                  <a:schemeClr val="dk2"/>
                </a:solidFill>
              </a:rPr>
              <a:t> design </a:t>
            </a:r>
            <a:r>
              <a:rPr lang="hu-HU" b="1" dirty="0" err="1">
                <a:solidFill>
                  <a:schemeClr val="dk2"/>
                </a:solidFill>
              </a:rPr>
              <a:t>that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the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asked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consulting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sercive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proposes</a:t>
            </a:r>
            <a:r>
              <a:rPr lang="hu-HU" b="1" dirty="0">
                <a:solidFill>
                  <a:schemeClr val="dk2"/>
                </a:solidFill>
              </a:rPr>
              <a:t> (</a:t>
            </a:r>
            <a:r>
              <a:rPr lang="hu-HU" b="1" dirty="0" err="1">
                <a:solidFill>
                  <a:schemeClr val="dk2"/>
                </a:solidFill>
              </a:rPr>
              <a:t>micro</a:t>
            </a:r>
            <a:r>
              <a:rPr lang="hu-HU" b="1" dirty="0">
                <a:solidFill>
                  <a:schemeClr val="dk2"/>
                </a:solidFill>
              </a:rPr>
              <a:t> </a:t>
            </a:r>
            <a:r>
              <a:rPr lang="hu-HU" b="1" dirty="0" err="1">
                <a:solidFill>
                  <a:schemeClr val="dk2"/>
                </a:solidFill>
              </a:rPr>
              <a:t>level</a:t>
            </a:r>
            <a:r>
              <a:rPr lang="hu-HU" b="1" dirty="0">
                <a:solidFill>
                  <a:schemeClr val="dk2"/>
                </a:solidFill>
              </a:rPr>
              <a:t>)</a:t>
            </a:r>
            <a:r>
              <a:rPr lang="hu-HU" b="1" dirty="0">
                <a:solidFill>
                  <a:schemeClr val="accent1"/>
                </a:solidFill>
              </a:rPr>
              <a:t>*</a:t>
            </a:r>
            <a:endParaRPr b="1" dirty="0">
              <a:solidFill>
                <a:schemeClr val="accen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accent1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b="1" dirty="0">
                <a:solidFill>
                  <a:schemeClr val="accent1"/>
                </a:solidFill>
              </a:rPr>
              <a:t>*</a:t>
            </a:r>
            <a:r>
              <a:rPr lang="hu-HU" dirty="0" err="1">
                <a:solidFill>
                  <a:schemeClr val="accent1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"/>
                  </a:ext>
                </a:extLst>
              </a:rPr>
              <a:t>Inquirers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err="1">
                <a:solidFill>
                  <a:schemeClr val="accent1"/>
                </a:solidFill>
              </a:rPr>
              <a:t>not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err="1">
                <a:solidFill>
                  <a:schemeClr val="accent1"/>
                </a:solidFill>
              </a:rPr>
              <a:t>always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err="1">
                <a:solidFill>
                  <a:schemeClr val="accent1"/>
                </a:solidFill>
              </a:rPr>
              <a:t>accept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err="1">
                <a:solidFill>
                  <a:schemeClr val="accent1"/>
                </a:solidFill>
              </a:rPr>
              <a:t>the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err="1">
                <a:solidFill>
                  <a:schemeClr val="accent1"/>
                </a:solidFill>
              </a:rPr>
              <a:t>suggestion</a:t>
            </a:r>
            <a:r>
              <a:rPr lang="hu-HU" dirty="0">
                <a:solidFill>
                  <a:schemeClr val="accent1"/>
                </a:solidFill>
              </a:rPr>
              <a:t> of LCS, </a:t>
            </a:r>
            <a:r>
              <a:rPr lang="hu-HU" dirty="0" err="1">
                <a:solidFill>
                  <a:schemeClr val="accent1"/>
                </a:solidFill>
              </a:rPr>
              <a:t>sometimes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err="1">
                <a:solidFill>
                  <a:schemeClr val="accent1"/>
                </a:solidFill>
              </a:rPr>
              <a:t>they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err="1">
                <a:solidFill>
                  <a:schemeClr val="accent1"/>
                </a:solidFill>
              </a:rPr>
              <a:t>reject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err="1">
                <a:solidFill>
                  <a:schemeClr val="accent1"/>
                </a:solidFill>
              </a:rPr>
              <a:t>it</a:t>
            </a:r>
            <a:r>
              <a:rPr lang="hu-HU" dirty="0">
                <a:solidFill>
                  <a:schemeClr val="accent1"/>
                </a:solidFill>
              </a:rPr>
              <a:t>, </a:t>
            </a:r>
            <a:r>
              <a:rPr lang="hu-HU" dirty="0" err="1">
                <a:solidFill>
                  <a:schemeClr val="accent1"/>
                </a:solidFill>
              </a:rPr>
              <a:t>or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err="1">
                <a:solidFill>
                  <a:schemeClr val="accent1"/>
                </a:solidFill>
              </a:rPr>
              <a:t>or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err="1">
                <a:solidFill>
                  <a:schemeClr val="accent1"/>
                </a:solidFill>
              </a:rPr>
              <a:t>implemented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err="1">
                <a:solidFill>
                  <a:schemeClr val="accent1"/>
                </a:solidFill>
              </a:rPr>
              <a:t>only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err="1">
                <a:solidFill>
                  <a:schemeClr val="accent1"/>
                </a:solidFill>
              </a:rPr>
              <a:t>partially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146" name="Google Shape;146;p7"/>
          <p:cNvSpPr/>
          <p:nvPr/>
        </p:nvSpPr>
        <p:spPr>
          <a:xfrm>
            <a:off x="5881650" y="3364992"/>
            <a:ext cx="428700" cy="518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5881650" y="4299828"/>
            <a:ext cx="428700" cy="5184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build="p"/>
      <p:bldP spid="146" grpId="0" animBg="1"/>
      <p:bldP spid="14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d0fc04d945_0_47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 dirty="0">
                <a:solidFill>
                  <a:schemeClr val="dk2"/>
                </a:solidFill>
              </a:rPr>
              <a:t>Language </a:t>
            </a:r>
            <a:r>
              <a:rPr lang="hu-HU" sz="4500" b="1" dirty="0" err="1">
                <a:solidFill>
                  <a:schemeClr val="dk2"/>
                </a:solidFill>
              </a:rPr>
              <a:t>consulting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as</a:t>
            </a:r>
            <a:r>
              <a:rPr lang="hu-HU" sz="4500" b="1" dirty="0">
                <a:solidFill>
                  <a:schemeClr val="dk2"/>
                </a:solidFill>
              </a:rPr>
              <a:t> language management</a:t>
            </a:r>
            <a:endParaRPr sz="4500" b="1" dirty="0">
              <a:solidFill>
                <a:schemeClr val="dk2"/>
              </a:solidFill>
            </a:endParaRPr>
          </a:p>
        </p:txBody>
      </p:sp>
      <p:sp>
        <p:nvSpPr>
          <p:cNvPr id="154" name="Google Shape;154;g2d0fc04d945_0_47"/>
          <p:cNvSpPr txBox="1">
            <a:spLocks noGrp="1"/>
          </p:cNvSpPr>
          <p:nvPr>
            <p:ph type="body" idx="1"/>
          </p:nvPr>
        </p:nvSpPr>
        <p:spPr>
          <a:xfrm>
            <a:off x="1097280" y="1845733"/>
            <a:ext cx="10058400" cy="4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None/>
            </a:pP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Everyday</a:t>
            </a:r>
            <a:r>
              <a:rPr lang="hu-H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language </a:t>
            </a:r>
            <a:r>
              <a:rPr lang="hu-HU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consulting</a:t>
            </a: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144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Font typeface="Noto Sans Symbols"/>
              <a:buNone/>
            </a:pPr>
            <a:endParaRPr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an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open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question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since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there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is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much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research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available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Obviously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not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organised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sense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institutional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→ </a:t>
            </a:r>
            <a:r>
              <a:rPr lang="hu-HU" dirty="0">
                <a:solidFill>
                  <a:schemeClr val="accent1"/>
                </a:solidFill>
              </a:rPr>
              <a:t>BUT </a:t>
            </a:r>
            <a:r>
              <a:rPr lang="hu-HU" dirty="0" err="1">
                <a:solidFill>
                  <a:schemeClr val="accent1"/>
                </a:solidFill>
              </a:rPr>
              <a:t>it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err="1">
                <a:solidFill>
                  <a:schemeClr val="accent1"/>
                </a:solidFill>
              </a:rPr>
              <a:t>certainly</a:t>
            </a:r>
            <a:r>
              <a:rPr lang="hu-HU" dirty="0">
                <a:solidFill>
                  <a:schemeClr val="accent1"/>
                </a:solidFill>
              </a:rPr>
              <a:t> shows </a:t>
            </a:r>
            <a:r>
              <a:rPr lang="hu-HU" dirty="0" err="1">
                <a:solidFill>
                  <a:schemeClr val="accent1"/>
                </a:solidFill>
              </a:rPr>
              <a:t>some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err="1">
                <a:solidFill>
                  <a:schemeClr val="accent1"/>
                </a:solidFill>
              </a:rPr>
              <a:t>kind</a:t>
            </a:r>
            <a:r>
              <a:rPr lang="hu-HU" dirty="0">
                <a:solidFill>
                  <a:schemeClr val="accent1"/>
                </a:solidFill>
              </a:rPr>
              <a:t> of </a:t>
            </a:r>
            <a:r>
              <a:rPr lang="hu-HU" dirty="0" err="1">
                <a:solidFill>
                  <a:schemeClr val="accent1"/>
                </a:solidFill>
              </a:rPr>
              <a:t>purposefulness</a:t>
            </a:r>
            <a:r>
              <a:rPr lang="hu-HU" dirty="0">
                <a:solidFill>
                  <a:schemeClr val="accent1"/>
                </a:solidFill>
              </a:rPr>
              <a:t> and </a:t>
            </a:r>
            <a:r>
              <a:rPr lang="hu-HU" dirty="0" err="1">
                <a:solidFill>
                  <a:schemeClr val="accent1"/>
                </a:solidFill>
              </a:rPr>
              <a:t>planning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err="1">
                <a:solidFill>
                  <a:schemeClr val="accent1"/>
                </a:solidFill>
              </a:rPr>
              <a:t>on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err="1">
                <a:solidFill>
                  <a:schemeClr val="accent1"/>
                </a:solidFill>
              </a:rPr>
              <a:t>the</a:t>
            </a:r>
            <a:r>
              <a:rPr lang="hu-HU" dirty="0">
                <a:solidFill>
                  <a:schemeClr val="accent1"/>
                </a:solidFill>
              </a:rPr>
              <a:t> part of </a:t>
            </a:r>
            <a:r>
              <a:rPr lang="hu-HU" dirty="0" err="1">
                <a:solidFill>
                  <a:schemeClr val="accent1"/>
                </a:solidFill>
              </a:rPr>
              <a:t>the</a:t>
            </a:r>
            <a:r>
              <a:rPr lang="hu-HU" dirty="0">
                <a:solidFill>
                  <a:schemeClr val="accent1"/>
                </a:solidFill>
              </a:rPr>
              <a:t> </a:t>
            </a:r>
            <a:r>
              <a:rPr lang="hu-HU" dirty="0" err="1">
                <a:solidFill>
                  <a:schemeClr val="accent1"/>
                </a:solidFill>
              </a:rPr>
              <a:t>inquirers</a:t>
            </a:r>
            <a:endParaRPr dirty="0">
              <a:solidFill>
                <a:schemeClr val="accent1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According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Rudwick's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2022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research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could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a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possible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solution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consider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everyday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language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consulting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dk2"/>
                </a:solidFill>
              </a:rPr>
              <a:t>semi-organized</a:t>
            </a:r>
            <a:r>
              <a:rPr lang="hu-HU" dirty="0">
                <a:solidFill>
                  <a:schemeClr val="dk2"/>
                </a:solidFill>
              </a:rPr>
              <a:t> language management </a:t>
            </a:r>
            <a:r>
              <a:rPr lang="hu-HU" dirty="0" err="1">
                <a:solidFill>
                  <a:schemeClr val="dk2"/>
                </a:solidFill>
              </a:rPr>
              <a:t>practice</a:t>
            </a:r>
            <a:r>
              <a:rPr lang="hu-HU" dirty="0">
                <a:solidFill>
                  <a:schemeClr val="dk2"/>
                </a:solidFill>
              </a:rPr>
              <a:t>,</a:t>
            </a:r>
            <a:endParaRPr dirty="0">
              <a:solidFill>
                <a:schemeClr val="dk2"/>
              </a:solidFill>
            </a:endParaRPr>
          </a:p>
          <a:p>
            <a:pPr lvl="1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Wingdings" panose="05000000000000000000" pitchFamily="2" charset="2"/>
              <a:buChar char="Ø"/>
            </a:pPr>
            <a:r>
              <a:rPr lang="hu-HU" dirty="0" err="1">
                <a:solidFill>
                  <a:schemeClr val="dk2"/>
                </a:solidFill>
              </a:rPr>
              <a:t>that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represents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the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meso</a:t>
            </a:r>
            <a:r>
              <a:rPr lang="hu-HU" dirty="0">
                <a:solidFill>
                  <a:schemeClr val="dk2"/>
                </a:solidFill>
              </a:rPr>
              <a:t> </a:t>
            </a:r>
            <a:r>
              <a:rPr lang="hu-HU" dirty="0" err="1">
                <a:solidFill>
                  <a:schemeClr val="dk2"/>
                </a:solidFill>
              </a:rPr>
              <a:t>level</a:t>
            </a:r>
            <a:r>
              <a:rPr lang="hu-HU" dirty="0">
                <a:solidFill>
                  <a:schemeClr val="dk2"/>
                </a:solidFill>
              </a:rPr>
              <a:t> of language management</a:t>
            </a:r>
            <a:endParaRPr dirty="0">
              <a:solidFill>
                <a:schemeClr val="dk2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 txBox="1">
            <a:spLocks noGrp="1"/>
          </p:cNvSpPr>
          <p:nvPr>
            <p:ph type="ctrTitle"/>
          </p:nvPr>
        </p:nvSpPr>
        <p:spPr>
          <a:xfrm>
            <a:off x="1066800" y="1645920"/>
            <a:ext cx="10058400" cy="3566160"/>
          </a:xfrm>
          <a:prstGeom prst="rect">
            <a:avLst/>
          </a:prstGeom>
          <a:solidFill>
            <a:srgbClr val="FBE6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600"/>
              <a:buFont typeface="Calibri"/>
              <a:buNone/>
            </a:pPr>
            <a:r>
              <a:rPr lang="hu-HU" sz="6600" b="1" dirty="0">
                <a:solidFill>
                  <a:schemeClr val="dk2"/>
                </a:solidFill>
              </a:rPr>
              <a:t>Language </a:t>
            </a:r>
            <a:r>
              <a:rPr lang="hu-HU" sz="6600" b="1" dirty="0" err="1">
                <a:solidFill>
                  <a:schemeClr val="dk2"/>
                </a:solidFill>
              </a:rPr>
              <a:t>consulting</a:t>
            </a:r>
            <a:r>
              <a:rPr lang="hu-HU" sz="6600" b="1" dirty="0">
                <a:solidFill>
                  <a:schemeClr val="dk2"/>
                </a:solidFill>
              </a:rPr>
              <a:t> </a:t>
            </a:r>
            <a:r>
              <a:rPr lang="hu-HU" sz="6600" b="1" dirty="0" err="1">
                <a:solidFill>
                  <a:schemeClr val="dk2"/>
                </a:solidFill>
              </a:rPr>
              <a:t>at</a:t>
            </a:r>
            <a:r>
              <a:rPr lang="hu-HU" sz="6600" b="1" dirty="0">
                <a:solidFill>
                  <a:schemeClr val="dk2"/>
                </a:solidFill>
              </a:rPr>
              <a:t> </a:t>
            </a:r>
            <a:r>
              <a:rPr lang="hu-HU" sz="6600" b="1" dirty="0" err="1">
                <a:solidFill>
                  <a:schemeClr val="dk2"/>
                </a:solidFill>
              </a:rPr>
              <a:t>the</a:t>
            </a:r>
            <a:r>
              <a:rPr lang="hu-HU" sz="6600" b="1" dirty="0">
                <a:solidFill>
                  <a:schemeClr val="dk2"/>
                </a:solidFill>
              </a:rPr>
              <a:t/>
            </a:r>
            <a:br>
              <a:rPr lang="hu-HU" sz="6600" b="1" dirty="0">
                <a:solidFill>
                  <a:schemeClr val="dk2"/>
                </a:solidFill>
              </a:rPr>
            </a:br>
            <a:r>
              <a:rPr lang="hu-HU" sz="6600" b="1" dirty="0">
                <a:solidFill>
                  <a:schemeClr val="dk2"/>
                </a:solidFill>
              </a:rPr>
              <a:t>HUN-REN </a:t>
            </a:r>
            <a:r>
              <a:rPr lang="hu-HU" sz="6600" b="1" dirty="0" err="1">
                <a:solidFill>
                  <a:schemeClr val="dk2"/>
                </a:solidFill>
              </a:rPr>
              <a:t>Hungarian</a:t>
            </a:r>
            <a:r>
              <a:rPr lang="hu-HU" sz="6600" b="1" dirty="0">
                <a:solidFill>
                  <a:schemeClr val="dk2"/>
                </a:solidFill>
              </a:rPr>
              <a:t> Research Centre </a:t>
            </a:r>
            <a:r>
              <a:rPr lang="hu-HU" sz="6600" b="1" dirty="0" err="1">
                <a:solidFill>
                  <a:schemeClr val="dk2"/>
                </a:solidFill>
              </a:rPr>
              <a:t>for</a:t>
            </a:r>
            <a:r>
              <a:rPr lang="hu-HU" sz="6600" b="1" dirty="0">
                <a:solidFill>
                  <a:schemeClr val="dk2"/>
                </a:solidFill>
              </a:rPr>
              <a:t> </a:t>
            </a:r>
            <a:r>
              <a:rPr lang="hu-HU" sz="6600" b="1" dirty="0" err="1">
                <a:solidFill>
                  <a:schemeClr val="dk2"/>
                </a:solidFill>
              </a:rPr>
              <a:t>Linguistics</a:t>
            </a:r>
            <a:endParaRPr sz="6600" b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"/>
          <p:cNvSpPr txBox="1">
            <a:spLocks noGrp="1"/>
          </p:cNvSpPr>
          <p:nvPr>
            <p:ph type="title"/>
          </p:nvPr>
        </p:nvSpPr>
        <p:spPr>
          <a:xfrm>
            <a:off x="1097280" y="286603"/>
            <a:ext cx="10058400" cy="14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Calibri"/>
              <a:buNone/>
            </a:pPr>
            <a:r>
              <a:rPr lang="hu-HU" sz="4500" b="1" dirty="0" err="1">
                <a:solidFill>
                  <a:schemeClr val="dk2"/>
                </a:solidFill>
              </a:rPr>
              <a:t>Organizational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changes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at</a:t>
            </a:r>
            <a:r>
              <a:rPr lang="hu-HU" sz="4500" b="1" dirty="0">
                <a:solidFill>
                  <a:schemeClr val="dk2"/>
                </a:solidFill>
              </a:rPr>
              <a:t> </a:t>
            </a:r>
            <a:r>
              <a:rPr lang="hu-HU" sz="4500" b="1" dirty="0" err="1">
                <a:solidFill>
                  <a:schemeClr val="dk2"/>
                </a:solidFill>
              </a:rPr>
              <a:t>the</a:t>
            </a:r>
            <a:r>
              <a:rPr lang="hu-HU" sz="4500" b="1" dirty="0">
                <a:solidFill>
                  <a:schemeClr val="dk2"/>
                </a:solidFill>
              </a:rPr>
              <a:t> HRCL</a:t>
            </a:r>
            <a:endParaRPr sz="4500" dirty="0"/>
          </a:p>
        </p:txBody>
      </p:sp>
      <p:sp>
        <p:nvSpPr>
          <p:cNvPr id="165" name="Google Shape;165;p9"/>
          <p:cNvSpPr txBox="1">
            <a:spLocks noGrp="1"/>
          </p:cNvSpPr>
          <p:nvPr>
            <p:ph type="body" idx="1"/>
          </p:nvPr>
        </p:nvSpPr>
        <p:spPr>
          <a:xfrm>
            <a:off x="1097279" y="1845734"/>
            <a:ext cx="4937700" cy="40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1949–2019: Research Institute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Linguistics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Hungarian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Academy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Sciences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2019–2021: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Hungarian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Research Institute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Linguistics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Eötvös Loránd Research Network)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2021 –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September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2023: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Hungarian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Research Centre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Linguistics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Eötvös Loránd Research Network)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September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2023: HUN-REN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Hungarian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Research Centre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Linguistics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(HRCL)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6" name="Google Shape;166;p9"/>
          <p:cNvSpPr txBox="1">
            <a:spLocks noGrp="1"/>
          </p:cNvSpPr>
          <p:nvPr>
            <p:ph type="body" idx="2"/>
          </p:nvPr>
        </p:nvSpPr>
        <p:spPr>
          <a:xfrm>
            <a:off x="6217920" y="1845735"/>
            <a:ext cx="4937700" cy="40233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Since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foundation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LCS has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been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operating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at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Hungarian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Research Centre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Linguistics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(HRCL) and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predecessor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institution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Research Institute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Linguistics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Hungarian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Academy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of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Sciences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ts val="1800"/>
              <a:buChar char="❖"/>
            </a:pP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Currently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HRCL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belongs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Hungarian</a:t>
            </a:r>
            <a:r>
              <a:rPr lang="hu-H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Research Network (HUN-REN)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2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ma">
  <a:themeElements>
    <a:clrScheme name="Narancs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Narancs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Narancs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2.xml><?xml version="1.0" encoding="utf-8"?>
<a:themeOverride xmlns:a="http://schemas.openxmlformats.org/drawingml/2006/main">
  <a:clrScheme name="Narancs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ppt/theme/themeOverride3.xml><?xml version="1.0" encoding="utf-8"?>
<a:themeOverride xmlns:a="http://schemas.openxmlformats.org/drawingml/2006/main">
  <a:clrScheme name="Narancs">
    <a:dk1>
      <a:srgbClr val="000000"/>
    </a:dk1>
    <a:lt1>
      <a:sysClr val="window" lastClr="FFFFFF"/>
    </a:lt1>
    <a:dk2>
      <a:srgbClr val="637052"/>
    </a:dk2>
    <a:lt2>
      <a:srgbClr val="CCDDEA"/>
    </a:lt2>
    <a:accent1>
      <a:srgbClr val="E48312"/>
    </a:accent1>
    <a:accent2>
      <a:srgbClr val="BD582C"/>
    </a:accent2>
    <a:accent3>
      <a:srgbClr val="865640"/>
    </a:accent3>
    <a:accent4>
      <a:srgbClr val="9B8357"/>
    </a:accent4>
    <a:accent5>
      <a:srgbClr val="C2BC80"/>
    </a:accent5>
    <a:accent6>
      <a:srgbClr val="94A088"/>
    </a:accent6>
    <a:hlink>
      <a:srgbClr val="2998E3"/>
    </a:hlink>
    <a:folHlink>
      <a:srgbClr val="8C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582</TotalTime>
  <Words>2682</Words>
  <Application>Microsoft Office PowerPoint</Application>
  <PresentationFormat>Szélesvásznú</PresentationFormat>
  <Paragraphs>335</Paragraphs>
  <Slides>48</Slides>
  <Notes>46</Notes>
  <HiddenSlides>0</HiddenSlides>
  <MMClips>1</MMClips>
  <ScaleCrop>false</ScaleCrop>
  <HeadingPairs>
    <vt:vector size="8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2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48</vt:i4>
      </vt:variant>
    </vt:vector>
  </HeadingPairs>
  <TitlesOfParts>
    <vt:vector size="56" baseType="lpstr">
      <vt:lpstr>Arial</vt:lpstr>
      <vt:lpstr>Calibri</vt:lpstr>
      <vt:lpstr>Noto Sans Symbols</vt:lpstr>
      <vt:lpstr>Times New Roman</vt:lpstr>
      <vt:lpstr>Wingdings</vt:lpstr>
      <vt:lpstr>téma</vt:lpstr>
      <vt:lpstr>Simple Light</vt:lpstr>
      <vt:lpstr>Bitkép</vt:lpstr>
      <vt:lpstr>Language consulting practices in Hungary from the perspective of Language Management Theory</vt:lpstr>
      <vt:lpstr>Introduction &amp; outline</vt:lpstr>
      <vt:lpstr>What is language consulting? Definition, types, interpretation as language management</vt:lpstr>
      <vt:lpstr>What is language consulting?</vt:lpstr>
      <vt:lpstr>Comparison of everyday and institutional forms of language consulting</vt:lpstr>
      <vt:lpstr>Language consulting as language management  (Nekvapil 2009, Beneš et al. 2018, Kimura &amp; Fairbrother 2020)</vt:lpstr>
      <vt:lpstr>Language consulting as language management</vt:lpstr>
      <vt:lpstr>Language consulting at the HUN-REN Hungarian Research Centre for Linguistics</vt:lpstr>
      <vt:lpstr>Organizational changes at the HRCL</vt:lpstr>
      <vt:lpstr>Language management practices at the HRCL</vt:lpstr>
      <vt:lpstr>The Language Consulting Service of HRCL</vt:lpstr>
      <vt:lpstr>Channels of language consulting</vt:lpstr>
      <vt:lpstr>Organization of the email enquiries</vt:lpstr>
      <vt:lpstr>PowerPoint bemutató</vt:lpstr>
      <vt:lpstr>PowerPoint bemutató</vt:lpstr>
      <vt:lpstr>Distribution by gender</vt:lpstr>
      <vt:lpstr>Distribution by age</vt:lpstr>
      <vt:lpstr>Distribution by education</vt:lpstr>
      <vt:lpstr>The context of the respondents’ language problems</vt:lpstr>
      <vt:lpstr>PowerPoint bemutató</vt:lpstr>
      <vt:lpstr>Previously adjustment designs before contacting LCS</vt:lpstr>
      <vt:lpstr>PowerPoint bemutató</vt:lpstr>
      <vt:lpstr>PowerPoint bemutató</vt:lpstr>
      <vt:lpstr>The main strategies of language consulting</vt:lpstr>
      <vt:lpstr>Language consulting strategies</vt:lpstr>
      <vt:lpstr>An important difference in perspective when answering different questions</vt:lpstr>
      <vt:lpstr>Spelling problems in the practice of the LCS</vt:lpstr>
      <vt:lpstr>The authority and role of orthographic codification</vt:lpstr>
      <vt:lpstr>Types of spelling questions</vt:lpstr>
      <vt:lpstr>Specialised language questions</vt:lpstr>
      <vt:lpstr>Specialised language questions</vt:lpstr>
      <vt:lpstr>Computer aided spelling advice</vt:lpstr>
      <vt:lpstr>Computer aided spelling advice</vt:lpstr>
      <vt:lpstr>PowerPoint bemutató</vt:lpstr>
      <vt:lpstr>PowerPoint bemutató</vt:lpstr>
      <vt:lpstr>Experience of the Hungarian Spelling Advisory Portal</vt:lpstr>
      <vt:lpstr>Language usage problems in the practice of the LCS</vt:lpstr>
      <vt:lpstr>Types of non-spelling questions</vt:lpstr>
      <vt:lpstr>The basic strategies for answering  language use questions</vt:lpstr>
      <vt:lpstr>Hungarian Gigaword Corpus (HGC)</vt:lpstr>
      <vt:lpstr>Hungarian Historical Corpus (HHC)</vt:lpstr>
      <vt:lpstr>Using HGC in language consulting</vt:lpstr>
      <vt:lpstr>Using HHC in language consulting</vt:lpstr>
      <vt:lpstr>Conclusions</vt:lpstr>
      <vt:lpstr>PowerPoint bemutató</vt:lpstr>
      <vt:lpstr>Examined topics in the Research Group</vt:lpstr>
      <vt:lpstr>Thank you for your attention!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consulting practices in Hungary from the perspective of Language Management Theory</dc:title>
  <dc:creator>Jakab Dorottya</dc:creator>
  <cp:lastModifiedBy>Ludányi Zsófia</cp:lastModifiedBy>
  <cp:revision>90</cp:revision>
  <dcterms:created xsi:type="dcterms:W3CDTF">2024-04-24T06:30:31Z</dcterms:created>
  <dcterms:modified xsi:type="dcterms:W3CDTF">2024-05-13T09:15:57Z</dcterms:modified>
</cp:coreProperties>
</file>